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7" r:id="rId2"/>
    <p:sldId id="274" r:id="rId3"/>
    <p:sldId id="273" r:id="rId4"/>
    <p:sldId id="263" r:id="rId5"/>
    <p:sldId id="266" r:id="rId6"/>
    <p:sldId id="270" r:id="rId7"/>
    <p:sldId id="269" r:id="rId8"/>
    <p:sldId id="272" r:id="rId9"/>
    <p:sldId id="265" r:id="rId10"/>
    <p:sldId id="267" r:id="rId11"/>
    <p:sldId id="275" r:id="rId12"/>
    <p:sldId id="287" r:id="rId13"/>
    <p:sldId id="288" r:id="rId14"/>
    <p:sldId id="281" r:id="rId15"/>
    <p:sldId id="282" r:id="rId16"/>
    <p:sldId id="283" r:id="rId17"/>
    <p:sldId id="284" r:id="rId18"/>
    <p:sldId id="285" r:id="rId19"/>
    <p:sldId id="286" r:id="rId20"/>
    <p:sldId id="276" r:id="rId21"/>
    <p:sldId id="277" r:id="rId22"/>
    <p:sldId id="278" r:id="rId23"/>
  </p:sldIdLst>
  <p:sldSz cx="9144000" cy="6858000" type="screen4x3"/>
  <p:notesSz cx="7099300" cy="10234613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1B28"/>
    <a:srgbClr val="72A824"/>
    <a:srgbClr val="0F8A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99" autoAdjust="0"/>
    <p:restoredTop sz="61123" autoAdjust="0"/>
  </p:normalViewPr>
  <p:slideViewPr>
    <p:cSldViewPr snapToObjects="1">
      <p:cViewPr>
        <p:scale>
          <a:sx n="23" d="100"/>
          <a:sy n="23" d="100"/>
        </p:scale>
        <p:origin x="-154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4" cy="511731"/>
          </a:xfrm>
          <a:prstGeom prst="rect">
            <a:avLst/>
          </a:prstGeom>
        </p:spPr>
        <p:txBody>
          <a:bodyPr vert="horz" lIns="95463" tIns="47732" rIns="95463" bIns="47732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4" cy="511731"/>
          </a:xfrm>
          <a:prstGeom prst="rect">
            <a:avLst/>
          </a:prstGeom>
        </p:spPr>
        <p:txBody>
          <a:bodyPr vert="horz" lIns="95463" tIns="47732" rIns="95463" bIns="47732" rtlCol="0"/>
          <a:lstStyle>
            <a:lvl1pPr algn="r">
              <a:defRPr sz="1300"/>
            </a:lvl1pPr>
          </a:lstStyle>
          <a:p>
            <a:fld id="{DD81D935-709D-284F-822C-2A80923C54AF}" type="datetime1">
              <a:rPr lang="de-DE" smtClean="0"/>
              <a:t>28.09.2017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4" cy="511731"/>
          </a:xfrm>
          <a:prstGeom prst="rect">
            <a:avLst/>
          </a:prstGeom>
        </p:spPr>
        <p:txBody>
          <a:bodyPr vert="horz" lIns="95463" tIns="47732" rIns="95463" bIns="47732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4" cy="511731"/>
          </a:xfrm>
          <a:prstGeom prst="rect">
            <a:avLst/>
          </a:prstGeom>
        </p:spPr>
        <p:txBody>
          <a:bodyPr vert="horz" lIns="95463" tIns="47732" rIns="95463" bIns="47732" rtlCol="0" anchor="b"/>
          <a:lstStyle>
            <a:lvl1pPr algn="r">
              <a:defRPr sz="1300"/>
            </a:lvl1pPr>
          </a:lstStyle>
          <a:p>
            <a:fld id="{6E1CA909-B405-9546-AE96-292CA8B7D1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85456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4" cy="511731"/>
          </a:xfrm>
          <a:prstGeom prst="rect">
            <a:avLst/>
          </a:prstGeom>
        </p:spPr>
        <p:txBody>
          <a:bodyPr vert="horz" lIns="95463" tIns="47732" rIns="95463" bIns="47732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4" cy="511731"/>
          </a:xfrm>
          <a:prstGeom prst="rect">
            <a:avLst/>
          </a:prstGeom>
        </p:spPr>
        <p:txBody>
          <a:bodyPr vert="horz" lIns="95463" tIns="47732" rIns="95463" bIns="47732" rtlCol="0"/>
          <a:lstStyle>
            <a:lvl1pPr algn="r">
              <a:defRPr sz="1300"/>
            </a:lvl1pPr>
          </a:lstStyle>
          <a:p>
            <a:fld id="{19FD60DD-E1D7-E343-8EB0-E3C5A7CCE2AB}" type="datetime1">
              <a:rPr lang="de-DE" smtClean="0"/>
              <a:t>28.09.2017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63" tIns="47732" rIns="95463" bIns="47732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5463" tIns="47732" rIns="95463" bIns="47732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4" cy="511731"/>
          </a:xfrm>
          <a:prstGeom prst="rect">
            <a:avLst/>
          </a:prstGeom>
        </p:spPr>
        <p:txBody>
          <a:bodyPr vert="horz" lIns="95463" tIns="47732" rIns="95463" bIns="47732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4" cy="511731"/>
          </a:xfrm>
          <a:prstGeom prst="rect">
            <a:avLst/>
          </a:prstGeom>
        </p:spPr>
        <p:txBody>
          <a:bodyPr vert="horz" lIns="95463" tIns="47732" rIns="95463" bIns="47732" rtlCol="0" anchor="b"/>
          <a:lstStyle>
            <a:lvl1pPr algn="r">
              <a:defRPr sz="1300"/>
            </a:lvl1pPr>
          </a:lstStyle>
          <a:p>
            <a:fld id="{3CF40A57-C23B-4841-968C-DB0430CE17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48968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0A57-C23B-4841-968C-DB0430CE175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4034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0A57-C23B-4841-968C-DB0430CE1750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8832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0A57-C23B-4841-968C-DB0430CE1750}" type="slidenum">
              <a:rPr lang="de-DE" smtClean="0">
                <a:solidFill>
                  <a:prstClr val="black"/>
                </a:solidFill>
              </a:rPr>
              <a:pPr/>
              <a:t>11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7361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15975" lvl="1" indent="-238658">
              <a:buFont typeface="+mj-lt"/>
              <a:buAutoNum type="arabicPeriod"/>
              <a:defRPr/>
            </a:pPr>
            <a:r>
              <a:rPr lang="de-AT" dirty="0"/>
              <a:t>rural </a:t>
            </a:r>
            <a:r>
              <a:rPr lang="de-AT" dirty="0" err="1"/>
              <a:t>area</a:t>
            </a:r>
            <a:r>
              <a:rPr lang="de-AT" dirty="0"/>
              <a:t> </a:t>
            </a:r>
            <a:r>
              <a:rPr lang="de-AT" dirty="0" err="1"/>
              <a:t>located</a:t>
            </a:r>
            <a:r>
              <a:rPr lang="de-AT" dirty="0"/>
              <a:t> </a:t>
            </a:r>
            <a:r>
              <a:rPr lang="de-AT" dirty="0" err="1"/>
              <a:t>between</a:t>
            </a:r>
            <a:r>
              <a:rPr lang="de-AT" baseline="0" dirty="0"/>
              <a:t> </a:t>
            </a:r>
            <a:r>
              <a:rPr lang="de-AT" baseline="0" dirty="0" err="1"/>
              <a:t>the</a:t>
            </a:r>
            <a:r>
              <a:rPr lang="de-AT" baseline="0" dirty="0"/>
              <a:t> </a:t>
            </a:r>
            <a:r>
              <a:rPr lang="de-AT" baseline="0" dirty="0" err="1"/>
              <a:t>Danube</a:t>
            </a:r>
            <a:r>
              <a:rPr lang="de-AT" baseline="0" dirty="0"/>
              <a:t> </a:t>
            </a:r>
            <a:r>
              <a:rPr lang="de-AT" baseline="0" dirty="0" err="1"/>
              <a:t>and</a:t>
            </a:r>
            <a:r>
              <a:rPr lang="de-AT" baseline="0" dirty="0"/>
              <a:t> </a:t>
            </a:r>
            <a:r>
              <a:rPr lang="de-AT" baseline="0" dirty="0" err="1"/>
              <a:t>Bohemian</a:t>
            </a:r>
            <a:r>
              <a:rPr lang="de-AT" baseline="0" dirty="0"/>
              <a:t> </a:t>
            </a:r>
            <a:r>
              <a:rPr lang="de-AT" baseline="0" dirty="0" err="1"/>
              <a:t>forests</a:t>
            </a:r>
            <a:r>
              <a:rPr lang="de-AT" baseline="0" dirty="0"/>
              <a:t> (Austria, Czech </a:t>
            </a:r>
            <a:r>
              <a:rPr lang="de-AT" baseline="0" dirty="0" err="1"/>
              <a:t>Republic</a:t>
            </a:r>
            <a:r>
              <a:rPr lang="de-AT" baseline="0" dirty="0"/>
              <a:t> </a:t>
            </a:r>
            <a:r>
              <a:rPr lang="de-AT" baseline="0" dirty="0" err="1"/>
              <a:t>and</a:t>
            </a:r>
            <a:r>
              <a:rPr lang="de-AT" baseline="0" dirty="0"/>
              <a:t> Germany)</a:t>
            </a:r>
          </a:p>
          <a:p>
            <a:pPr marL="715975" lvl="1" indent="-238658">
              <a:buFont typeface="+mj-lt"/>
              <a:buAutoNum type="arabicPeriod"/>
              <a:defRPr/>
            </a:pPr>
            <a:r>
              <a:rPr lang="de-AT" baseline="0" dirty="0" err="1"/>
              <a:t>pioniers</a:t>
            </a:r>
            <a:r>
              <a:rPr lang="de-AT" baseline="0" dirty="0"/>
              <a:t> in </a:t>
            </a:r>
            <a:r>
              <a:rPr lang="de-AT" baseline="0" dirty="0" err="1"/>
              <a:t>organic</a:t>
            </a:r>
            <a:r>
              <a:rPr lang="de-AT" baseline="0" dirty="0"/>
              <a:t> </a:t>
            </a:r>
            <a:r>
              <a:rPr lang="de-AT" baseline="0" dirty="0" err="1"/>
              <a:t>farming</a:t>
            </a:r>
            <a:r>
              <a:rPr lang="de-AT" baseline="0" dirty="0"/>
              <a:t> </a:t>
            </a:r>
            <a:r>
              <a:rPr lang="de-AT" baseline="0" dirty="0" err="1"/>
              <a:t>already</a:t>
            </a:r>
            <a:r>
              <a:rPr lang="de-AT" baseline="0" dirty="0"/>
              <a:t> in </a:t>
            </a:r>
            <a:r>
              <a:rPr lang="de-AT" baseline="0" dirty="0" err="1"/>
              <a:t>early</a:t>
            </a:r>
            <a:r>
              <a:rPr lang="de-AT" baseline="0" dirty="0"/>
              <a:t> 80-ies</a:t>
            </a:r>
          </a:p>
          <a:p>
            <a:pPr marL="715975" lvl="1" indent="-238658">
              <a:buFont typeface="+mj-lt"/>
              <a:buAutoNum type="arabicPeriod"/>
              <a:defRPr/>
            </a:pPr>
            <a:r>
              <a:rPr lang="de-AT" dirty="0"/>
              <a:t>„</a:t>
            </a:r>
            <a:r>
              <a:rPr lang="de-AT" dirty="0" err="1"/>
              <a:t>tradition</a:t>
            </a:r>
            <a:r>
              <a:rPr lang="de-AT" dirty="0"/>
              <a:t>/</a:t>
            </a:r>
            <a:r>
              <a:rPr lang="de-AT" dirty="0" err="1"/>
              <a:t>history</a:t>
            </a:r>
            <a:r>
              <a:rPr lang="de-AT" dirty="0"/>
              <a:t>“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autonomous</a:t>
            </a:r>
            <a:r>
              <a:rPr lang="de-AT" dirty="0"/>
              <a:t> regional </a:t>
            </a:r>
            <a:r>
              <a:rPr lang="de-AT" dirty="0" err="1"/>
              <a:t>development</a:t>
            </a:r>
            <a:r>
              <a:rPr lang="de-AT" dirty="0"/>
              <a:t> in Austria</a:t>
            </a:r>
            <a:r>
              <a:rPr lang="de-AT" baseline="0" dirty="0"/>
              <a:t> (80-ies)</a:t>
            </a:r>
          </a:p>
          <a:p>
            <a:pPr marL="715975" lvl="1" indent="-238658" defTabSz="477317">
              <a:buFont typeface="+mj-lt"/>
              <a:buAutoNum type="arabicPeriod"/>
              <a:defRPr/>
            </a:pPr>
            <a:r>
              <a:rPr lang="de-AT" baseline="0" dirty="0" err="1"/>
              <a:t>highly</a:t>
            </a:r>
            <a:r>
              <a:rPr lang="de-AT" baseline="0" dirty="0"/>
              <a:t> </a:t>
            </a:r>
            <a:r>
              <a:rPr lang="de-AT" baseline="0" dirty="0" err="1"/>
              <a:t>diversified</a:t>
            </a:r>
            <a:r>
              <a:rPr lang="de-AT" baseline="0" dirty="0"/>
              <a:t> </a:t>
            </a:r>
            <a:r>
              <a:rPr lang="de-AT" baseline="0" dirty="0" err="1"/>
              <a:t>economy</a:t>
            </a:r>
            <a:r>
              <a:rPr lang="de-AT" baseline="0" dirty="0"/>
              <a:t>, </a:t>
            </a:r>
            <a:r>
              <a:rPr lang="de-AT" baseline="0" dirty="0" err="1"/>
              <a:t>small</a:t>
            </a:r>
            <a:r>
              <a:rPr lang="de-AT" baseline="0" dirty="0"/>
              <a:t>-medium </a:t>
            </a:r>
            <a:r>
              <a:rPr lang="de-AT" baseline="0" dirty="0" err="1"/>
              <a:t>sized</a:t>
            </a:r>
            <a:r>
              <a:rPr lang="de-AT" baseline="0" dirty="0"/>
              <a:t> </a:t>
            </a:r>
            <a:r>
              <a:rPr lang="de-AT" baseline="0" dirty="0" err="1"/>
              <a:t>enterprises</a:t>
            </a:r>
            <a:endParaRPr lang="de-AT" baseline="0" dirty="0"/>
          </a:p>
          <a:p>
            <a:pPr marL="715975" lvl="1" indent="-238658">
              <a:buFont typeface="+mj-lt"/>
              <a:buAutoNum type="arabicPeriod"/>
              <a:defRPr/>
            </a:pPr>
            <a:r>
              <a:rPr lang="de-AT" baseline="0" dirty="0"/>
              <a:t>5.000 </a:t>
            </a:r>
            <a:r>
              <a:rPr lang="de-AT" baseline="0" dirty="0" err="1"/>
              <a:t>enterprises</a:t>
            </a:r>
            <a:endParaRPr lang="de-AT" baseline="0" dirty="0"/>
          </a:p>
          <a:p>
            <a:pPr marL="715975" lvl="1" indent="-238658">
              <a:buFont typeface="+mj-lt"/>
              <a:buAutoNum type="arabicPeriod"/>
              <a:defRPr/>
            </a:pPr>
            <a:r>
              <a:rPr lang="de-AT" baseline="0" dirty="0"/>
              <a:t>22.000 </a:t>
            </a:r>
            <a:r>
              <a:rPr lang="de-AT" baseline="0" dirty="0" err="1"/>
              <a:t>employees</a:t>
            </a:r>
            <a:endParaRPr lang="de-AT" baseline="0" dirty="0"/>
          </a:p>
          <a:p>
            <a:pPr marL="715975" lvl="1" indent="-238658">
              <a:buFont typeface="+mj-lt"/>
              <a:buAutoNum type="arabicPeriod"/>
              <a:defRPr/>
            </a:pPr>
            <a:r>
              <a:rPr lang="de-AT" baseline="0" dirty="0"/>
              <a:t>3.000 </a:t>
            </a:r>
            <a:r>
              <a:rPr lang="de-AT" baseline="0" dirty="0" err="1"/>
              <a:t>farms</a:t>
            </a:r>
            <a:r>
              <a:rPr lang="de-AT" baseline="0" dirty="0"/>
              <a:t> (</a:t>
            </a:r>
            <a:r>
              <a:rPr lang="de-AT" baseline="0" dirty="0" err="1"/>
              <a:t>full</a:t>
            </a:r>
            <a:r>
              <a:rPr lang="de-AT" baseline="0" dirty="0"/>
              <a:t>-time/</a:t>
            </a:r>
            <a:r>
              <a:rPr lang="de-AT" baseline="0" dirty="0" err="1"/>
              <a:t>part</a:t>
            </a:r>
            <a:r>
              <a:rPr lang="de-AT" baseline="0" dirty="0"/>
              <a:t>-time)</a:t>
            </a:r>
          </a:p>
          <a:p>
            <a:pPr marL="715975" lvl="1" indent="-238658" defTabSz="477317">
              <a:buFont typeface="+mj-lt"/>
              <a:buAutoNum type="arabicPeriod"/>
              <a:defRPr/>
            </a:pPr>
            <a:r>
              <a:rPr lang="de-AT" baseline="0" dirty="0" err="1"/>
              <a:t>low-unemployrate</a:t>
            </a:r>
            <a:r>
              <a:rPr lang="de-AT" baseline="0" dirty="0"/>
              <a:t> (4-5%)</a:t>
            </a:r>
          </a:p>
          <a:p>
            <a:pPr marL="715975" lvl="1" indent="-238658" defTabSz="477317">
              <a:buFont typeface="+mj-lt"/>
              <a:buAutoNum type="arabicPeriod"/>
              <a:defRPr/>
            </a:pPr>
            <a:endParaRPr lang="de-AT" baseline="0" dirty="0"/>
          </a:p>
          <a:p>
            <a:pPr marL="477317" lvl="1">
              <a:defRPr/>
            </a:pPr>
            <a:r>
              <a:rPr lang="de-AT" baseline="0" dirty="0"/>
              <a:t>BUT</a:t>
            </a:r>
          </a:p>
          <a:p>
            <a:pPr marL="477317" lvl="1">
              <a:defRPr/>
            </a:pPr>
            <a:endParaRPr lang="de-AT" baseline="0" dirty="0"/>
          </a:p>
          <a:p>
            <a:pPr marL="715975" lvl="1" indent="-238658" defTabSz="477317">
              <a:buFont typeface="+mj-lt"/>
              <a:buAutoNum type="arabicPeriod"/>
              <a:defRPr/>
            </a:pPr>
            <a:r>
              <a:rPr lang="de-AT" baseline="0" dirty="0" err="1"/>
              <a:t>increase</a:t>
            </a:r>
            <a:r>
              <a:rPr lang="de-AT" baseline="0" dirty="0"/>
              <a:t> </a:t>
            </a:r>
            <a:r>
              <a:rPr lang="de-AT" baseline="0" dirty="0" err="1"/>
              <a:t>of</a:t>
            </a:r>
            <a:r>
              <a:rPr lang="de-AT" baseline="0" dirty="0"/>
              <a:t> </a:t>
            </a:r>
            <a:r>
              <a:rPr lang="de-AT" u="sng" baseline="0" dirty="0"/>
              <a:t>out-</a:t>
            </a:r>
            <a:r>
              <a:rPr lang="de-AT" u="sng" baseline="0" dirty="0" err="1"/>
              <a:t>commutants</a:t>
            </a:r>
            <a:r>
              <a:rPr lang="de-AT" baseline="0" dirty="0"/>
              <a:t> </a:t>
            </a:r>
            <a:r>
              <a:rPr lang="de-AT" baseline="0" dirty="0" err="1"/>
              <a:t>since</a:t>
            </a:r>
            <a:r>
              <a:rPr lang="de-AT" baseline="0" dirty="0"/>
              <a:t> 2001 (+13% </a:t>
            </a:r>
            <a:r>
              <a:rPr lang="de-AT" baseline="0" dirty="0" err="1"/>
              <a:t>public</a:t>
            </a:r>
            <a:r>
              <a:rPr lang="de-AT" baseline="0" dirty="0"/>
              <a:t> </a:t>
            </a:r>
            <a:r>
              <a:rPr lang="de-AT" baseline="0" dirty="0" err="1"/>
              <a:t>transport</a:t>
            </a:r>
            <a:r>
              <a:rPr lang="de-AT" baseline="0" dirty="0"/>
              <a:t>; +4% </a:t>
            </a:r>
            <a:r>
              <a:rPr lang="de-AT" baseline="0" dirty="0" err="1"/>
              <a:t>car</a:t>
            </a:r>
            <a:r>
              <a:rPr lang="de-AT" baseline="0" dirty="0"/>
              <a:t>)</a:t>
            </a:r>
          </a:p>
          <a:p>
            <a:pPr marL="715975" lvl="1" indent="-238658" defTabSz="477317">
              <a:buFont typeface="+mj-lt"/>
              <a:buAutoNum type="arabicPeriod"/>
              <a:defRPr/>
            </a:pPr>
            <a:r>
              <a:rPr lang="de-AT" u="sng" baseline="0" dirty="0"/>
              <a:t>out-migration</a:t>
            </a:r>
            <a:r>
              <a:rPr lang="de-AT" baseline="0" dirty="0"/>
              <a:t> </a:t>
            </a:r>
            <a:r>
              <a:rPr lang="de-AT" baseline="0" dirty="0" err="1"/>
              <a:t>leads</a:t>
            </a:r>
            <a:r>
              <a:rPr lang="de-AT" baseline="0" dirty="0"/>
              <a:t> </a:t>
            </a:r>
            <a:r>
              <a:rPr lang="de-AT" baseline="0" dirty="0" err="1"/>
              <a:t>to</a:t>
            </a:r>
            <a:r>
              <a:rPr lang="de-AT" baseline="0" dirty="0"/>
              <a:t> </a:t>
            </a:r>
            <a:r>
              <a:rPr lang="de-AT" baseline="0" dirty="0" err="1"/>
              <a:t>decrease</a:t>
            </a:r>
            <a:r>
              <a:rPr lang="de-AT" baseline="0" dirty="0"/>
              <a:t> </a:t>
            </a:r>
            <a:r>
              <a:rPr lang="de-AT" baseline="0" dirty="0" err="1"/>
              <a:t>of</a:t>
            </a:r>
            <a:r>
              <a:rPr lang="de-AT" baseline="0" dirty="0"/>
              <a:t> </a:t>
            </a:r>
            <a:r>
              <a:rPr lang="de-AT" baseline="0" dirty="0" err="1"/>
              <a:t>population</a:t>
            </a:r>
            <a:r>
              <a:rPr lang="de-AT" baseline="0" dirty="0"/>
              <a:t> in northern </a:t>
            </a:r>
            <a:r>
              <a:rPr lang="de-AT" baseline="0" dirty="0" err="1"/>
              <a:t>municipalities</a:t>
            </a:r>
            <a:r>
              <a:rPr lang="de-AT" baseline="0" dirty="0"/>
              <a:t> (-5-10% </a:t>
            </a:r>
            <a:r>
              <a:rPr lang="de-AT" baseline="0" dirty="0" err="1"/>
              <a:t>till</a:t>
            </a:r>
            <a:r>
              <a:rPr lang="de-AT" baseline="0" dirty="0"/>
              <a:t> 2030)</a:t>
            </a:r>
          </a:p>
          <a:p>
            <a:pPr marL="715975" lvl="1" indent="-238658">
              <a:buFont typeface="+mj-lt"/>
              <a:buAutoNum type="arabicPeriod"/>
              <a:defRPr/>
            </a:pPr>
            <a:r>
              <a:rPr lang="de-AT" baseline="0" dirty="0"/>
              <a:t>individual </a:t>
            </a:r>
            <a:r>
              <a:rPr lang="de-AT" baseline="0" dirty="0" err="1"/>
              <a:t>mobility</a:t>
            </a:r>
            <a:r>
              <a:rPr lang="de-AT" baseline="0" dirty="0"/>
              <a:t> versus </a:t>
            </a:r>
            <a:r>
              <a:rPr lang="de-AT" baseline="0" dirty="0" err="1"/>
              <a:t>less</a:t>
            </a:r>
            <a:r>
              <a:rPr lang="de-AT" baseline="0" dirty="0"/>
              <a:t> </a:t>
            </a:r>
            <a:r>
              <a:rPr lang="de-AT" baseline="0" dirty="0" err="1"/>
              <a:t>people</a:t>
            </a:r>
            <a:r>
              <a:rPr lang="de-AT" baseline="0" dirty="0"/>
              <a:t>/time </a:t>
            </a:r>
            <a:r>
              <a:rPr lang="de-AT" baseline="0" dirty="0" err="1"/>
              <a:t>for</a:t>
            </a:r>
            <a:r>
              <a:rPr lang="de-AT" baseline="0" dirty="0"/>
              <a:t> </a:t>
            </a:r>
            <a:r>
              <a:rPr lang="de-AT" baseline="0" dirty="0" err="1"/>
              <a:t>volunteer</a:t>
            </a:r>
            <a:r>
              <a:rPr lang="de-AT" baseline="0" dirty="0"/>
              <a:t>/</a:t>
            </a:r>
            <a:r>
              <a:rPr lang="de-AT" baseline="0" dirty="0" err="1"/>
              <a:t>community</a:t>
            </a:r>
            <a:r>
              <a:rPr lang="de-AT" baseline="0" dirty="0"/>
              <a:t> </a:t>
            </a:r>
            <a:r>
              <a:rPr lang="de-AT" baseline="0" dirty="0" err="1"/>
              <a:t>work</a:t>
            </a:r>
            <a:endParaRPr lang="de-AT" baseline="0" dirty="0"/>
          </a:p>
          <a:p>
            <a:pPr marL="477317" lvl="1">
              <a:defRPr/>
            </a:pPr>
            <a:endParaRPr lang="de-AT" baseline="0" dirty="0"/>
          </a:p>
          <a:p>
            <a:pPr marL="477317" lvl="1" defTabSz="477317">
              <a:defRPr/>
            </a:pPr>
            <a:r>
              <a:rPr lang="de-AT" baseline="0" dirty="0"/>
              <a:t>(</a:t>
            </a:r>
            <a:r>
              <a:rPr lang="de-AT" baseline="0" dirty="0" err="1"/>
              <a:t>Local</a:t>
            </a:r>
            <a:r>
              <a:rPr lang="de-AT" baseline="0" dirty="0"/>
              <a:t> Development </a:t>
            </a:r>
            <a:r>
              <a:rPr lang="de-AT" baseline="0" dirty="0" err="1"/>
              <a:t>Strategy</a:t>
            </a:r>
            <a:r>
              <a:rPr lang="de-AT" baseline="0" dirty="0"/>
              <a:t> </a:t>
            </a:r>
            <a:r>
              <a:rPr lang="de-AT" baseline="0" dirty="0" err="1"/>
              <a:t>Danube-Bohemian</a:t>
            </a:r>
            <a:r>
              <a:rPr lang="de-AT" baseline="0" dirty="0"/>
              <a:t> </a:t>
            </a:r>
            <a:r>
              <a:rPr lang="de-AT" baseline="0" dirty="0" err="1"/>
              <a:t>Forests</a:t>
            </a:r>
            <a:r>
              <a:rPr lang="de-AT" baseline="0" dirty="0"/>
              <a:t> </a:t>
            </a:r>
            <a:r>
              <a:rPr lang="de-AT" baseline="0" dirty="0" err="1"/>
              <a:t>for</a:t>
            </a:r>
            <a:r>
              <a:rPr lang="de-AT" baseline="0" dirty="0"/>
              <a:t> 2014-2020; June 2015)</a:t>
            </a:r>
          </a:p>
          <a:p>
            <a:pPr marL="715975" lvl="1" indent="-238658">
              <a:buFont typeface="+mj-lt"/>
              <a:buAutoNum type="arabicPeriod"/>
              <a:defRPr/>
            </a:pPr>
            <a:endParaRPr lang="de-AT" dirty="0"/>
          </a:p>
          <a:p>
            <a:pPr>
              <a:defRPr/>
            </a:pPr>
            <a:endParaRPr lang="de-AT" dirty="0"/>
          </a:p>
          <a:p>
            <a:pPr marL="177669" indent="-177669">
              <a:buFontTx/>
              <a:buChar char="-"/>
              <a:defRPr/>
            </a:pPr>
            <a:endParaRPr lang="de-AT" dirty="0"/>
          </a:p>
          <a:p>
            <a:pPr>
              <a:defRPr/>
            </a:pPr>
            <a:endParaRPr lang="de-AT" dirty="0"/>
          </a:p>
        </p:txBody>
      </p:sp>
      <p:sp>
        <p:nvSpPr>
          <p:cNvPr id="922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75640" indent="-298323"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93292" indent="-238658"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70609" indent="-238658"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147926" indent="-238658"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625242" indent="-23865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102559" indent="-23865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579876" indent="-23865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4057193" indent="-23865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C0E944F-1714-4F26-B4FC-684B6769934E}" type="slidenum">
              <a:rPr lang="en-US" altLang="de-DE"/>
              <a:pPr/>
              <a:t>12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2013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b="1" dirty="0" err="1"/>
              <a:t>orgainic</a:t>
            </a:r>
            <a:r>
              <a:rPr lang="de-AT" b="1" dirty="0"/>
              <a:t> </a:t>
            </a:r>
            <a:r>
              <a:rPr lang="de-AT" b="1" dirty="0" err="1"/>
              <a:t>region</a:t>
            </a:r>
            <a:r>
              <a:rPr lang="de-AT" b="1" dirty="0"/>
              <a:t>:</a:t>
            </a:r>
          </a:p>
          <a:p>
            <a:r>
              <a:rPr lang="de-AT" dirty="0"/>
              <a:t>25%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area</a:t>
            </a:r>
            <a:r>
              <a:rPr lang="de-AT" baseline="0" dirty="0"/>
              <a:t> </a:t>
            </a:r>
            <a:r>
              <a:rPr lang="de-AT" baseline="0" dirty="0" err="1"/>
              <a:t>are</a:t>
            </a:r>
            <a:r>
              <a:rPr lang="de-AT" baseline="0" dirty="0"/>
              <a:t> </a:t>
            </a:r>
            <a:r>
              <a:rPr lang="de-AT" baseline="0" dirty="0" err="1"/>
              <a:t>maintained</a:t>
            </a:r>
            <a:r>
              <a:rPr lang="de-AT" baseline="0" dirty="0"/>
              <a:t> on </a:t>
            </a:r>
            <a:r>
              <a:rPr lang="de-AT" baseline="0" dirty="0" err="1"/>
              <a:t>principles</a:t>
            </a:r>
            <a:r>
              <a:rPr lang="de-AT" baseline="0" dirty="0"/>
              <a:t> </a:t>
            </a:r>
            <a:r>
              <a:rPr lang="de-AT" baseline="0" dirty="0" err="1"/>
              <a:t>of</a:t>
            </a:r>
            <a:r>
              <a:rPr lang="de-AT" baseline="0" dirty="0"/>
              <a:t> </a:t>
            </a:r>
            <a:r>
              <a:rPr lang="de-AT" baseline="0" dirty="0" err="1"/>
              <a:t>organic</a:t>
            </a:r>
            <a:r>
              <a:rPr lang="de-AT" baseline="0" dirty="0"/>
              <a:t> </a:t>
            </a:r>
            <a:r>
              <a:rPr lang="de-AT" baseline="0" dirty="0" err="1"/>
              <a:t>farming</a:t>
            </a:r>
            <a:endParaRPr lang="de-AT" baseline="0" dirty="0"/>
          </a:p>
          <a:p>
            <a:r>
              <a:rPr lang="de-AT" baseline="0" dirty="0"/>
              <a:t>2004 </a:t>
            </a:r>
            <a:r>
              <a:rPr lang="de-AT" baseline="0" dirty="0" err="1"/>
              <a:t>first</a:t>
            </a:r>
            <a:r>
              <a:rPr lang="de-AT" baseline="0" dirty="0"/>
              <a:t> </a:t>
            </a:r>
            <a:r>
              <a:rPr lang="de-AT" baseline="0" dirty="0" err="1"/>
              <a:t>idea</a:t>
            </a:r>
            <a:r>
              <a:rPr lang="de-AT" baseline="0" dirty="0"/>
              <a:t> </a:t>
            </a:r>
            <a:r>
              <a:rPr lang="de-AT" baseline="0" dirty="0" err="1"/>
              <a:t>to</a:t>
            </a:r>
            <a:r>
              <a:rPr lang="de-AT" baseline="0" dirty="0"/>
              <a:t> </a:t>
            </a:r>
            <a:r>
              <a:rPr lang="de-AT" baseline="0" dirty="0" err="1"/>
              <a:t>establish</a:t>
            </a:r>
            <a:r>
              <a:rPr lang="de-AT" baseline="0" dirty="0"/>
              <a:t> initiative „</a:t>
            </a:r>
            <a:r>
              <a:rPr lang="de-AT" baseline="0" dirty="0" err="1"/>
              <a:t>organic</a:t>
            </a:r>
            <a:r>
              <a:rPr lang="de-AT" baseline="0" dirty="0"/>
              <a:t> </a:t>
            </a:r>
            <a:r>
              <a:rPr lang="de-AT" baseline="0" dirty="0" err="1"/>
              <a:t>region</a:t>
            </a:r>
            <a:r>
              <a:rPr lang="de-AT" baseline="0" dirty="0"/>
              <a:t>“</a:t>
            </a:r>
          </a:p>
          <a:p>
            <a:r>
              <a:rPr lang="de-AT" baseline="0" dirty="0"/>
              <a:t>Analysis, </a:t>
            </a:r>
            <a:r>
              <a:rPr lang="de-AT" baseline="0" dirty="0" err="1"/>
              <a:t>Concepts</a:t>
            </a:r>
            <a:r>
              <a:rPr lang="de-AT" baseline="0" dirty="0"/>
              <a:t>, </a:t>
            </a:r>
            <a:r>
              <a:rPr lang="de-AT" baseline="0" dirty="0" err="1"/>
              <a:t>loose</a:t>
            </a:r>
            <a:r>
              <a:rPr lang="de-AT" baseline="0" dirty="0"/>
              <a:t> </a:t>
            </a:r>
            <a:r>
              <a:rPr lang="de-AT" baseline="0" dirty="0" err="1"/>
              <a:t>cooperation</a:t>
            </a:r>
            <a:r>
              <a:rPr lang="de-AT" baseline="0" dirty="0"/>
              <a:t> </a:t>
            </a:r>
            <a:r>
              <a:rPr lang="de-AT" baseline="0" dirty="0" err="1"/>
              <a:t>structure</a:t>
            </a:r>
            <a:r>
              <a:rPr lang="de-AT" baseline="0" dirty="0"/>
              <a:t> </a:t>
            </a:r>
            <a:r>
              <a:rPr lang="de-AT" baseline="0" dirty="0" err="1"/>
              <a:t>formed</a:t>
            </a:r>
            <a:r>
              <a:rPr lang="de-AT" baseline="0" dirty="0"/>
              <a:t> </a:t>
            </a:r>
            <a:r>
              <a:rPr lang="de-AT" baseline="0" dirty="0" err="1"/>
              <a:t>by</a:t>
            </a:r>
            <a:r>
              <a:rPr lang="de-AT" baseline="0" dirty="0"/>
              <a:t> LEADER  </a:t>
            </a:r>
            <a:r>
              <a:rPr lang="de-AT" baseline="0" dirty="0" err="1"/>
              <a:t>groups</a:t>
            </a:r>
            <a:endParaRPr lang="de-AT" baseline="0" dirty="0"/>
          </a:p>
          <a:p>
            <a:r>
              <a:rPr lang="de-AT" baseline="0" dirty="0"/>
              <a:t>2015 </a:t>
            </a:r>
            <a:r>
              <a:rPr lang="de-AT" baseline="0" dirty="0" err="1"/>
              <a:t>foundation</a:t>
            </a:r>
            <a:r>
              <a:rPr lang="de-AT" baseline="0" dirty="0"/>
              <a:t> </a:t>
            </a:r>
            <a:r>
              <a:rPr lang="de-AT" baseline="0" dirty="0" err="1"/>
              <a:t>of</a:t>
            </a:r>
            <a:r>
              <a:rPr lang="de-AT" baseline="0" dirty="0"/>
              <a:t> </a:t>
            </a:r>
            <a:r>
              <a:rPr lang="de-AT" baseline="0" dirty="0" err="1"/>
              <a:t>own</a:t>
            </a:r>
            <a:r>
              <a:rPr lang="de-AT" baseline="0" dirty="0"/>
              <a:t> </a:t>
            </a:r>
            <a:r>
              <a:rPr lang="de-AT" baseline="0" dirty="0" err="1"/>
              <a:t>association</a:t>
            </a:r>
            <a:r>
              <a:rPr lang="de-AT" baseline="0" dirty="0"/>
              <a:t> </a:t>
            </a:r>
            <a:r>
              <a:rPr lang="de-AT" baseline="0" dirty="0" err="1"/>
              <a:t>of</a:t>
            </a:r>
            <a:r>
              <a:rPr lang="de-AT" baseline="0" dirty="0"/>
              <a:t> </a:t>
            </a:r>
            <a:r>
              <a:rPr lang="de-AT" baseline="0" dirty="0" err="1"/>
              <a:t>farms</a:t>
            </a:r>
            <a:r>
              <a:rPr lang="de-AT" baseline="0" dirty="0"/>
              <a:t>, </a:t>
            </a:r>
            <a:r>
              <a:rPr lang="de-AT" baseline="0" dirty="0" err="1"/>
              <a:t>companies</a:t>
            </a:r>
            <a:r>
              <a:rPr lang="de-AT" baseline="0" dirty="0"/>
              <a:t>, … - </a:t>
            </a:r>
            <a:r>
              <a:rPr lang="de-AT" baseline="0" dirty="0" err="1"/>
              <a:t>spread</a:t>
            </a:r>
            <a:r>
              <a:rPr lang="de-AT" baseline="0" dirty="0"/>
              <a:t> </a:t>
            </a:r>
            <a:r>
              <a:rPr lang="de-AT" baseline="0" dirty="0" err="1"/>
              <a:t>knowledge</a:t>
            </a:r>
            <a:r>
              <a:rPr lang="de-AT" baseline="0" dirty="0"/>
              <a:t> on </a:t>
            </a:r>
            <a:r>
              <a:rPr lang="de-AT" baseline="0" dirty="0" err="1"/>
              <a:t>organic</a:t>
            </a:r>
            <a:r>
              <a:rPr lang="de-AT" baseline="0" dirty="0"/>
              <a:t> </a:t>
            </a:r>
            <a:r>
              <a:rPr lang="de-AT" baseline="0" dirty="0" err="1"/>
              <a:t>farming</a:t>
            </a:r>
            <a:r>
              <a:rPr lang="de-AT" baseline="0" dirty="0"/>
              <a:t>, </a:t>
            </a:r>
            <a:r>
              <a:rPr lang="de-AT" baseline="0" dirty="0" err="1"/>
              <a:t>product</a:t>
            </a:r>
            <a:r>
              <a:rPr lang="de-AT" baseline="0" dirty="0"/>
              <a:t> </a:t>
            </a:r>
            <a:r>
              <a:rPr lang="de-AT" baseline="0" dirty="0" err="1"/>
              <a:t>development</a:t>
            </a:r>
            <a:r>
              <a:rPr lang="de-AT" baseline="0" dirty="0"/>
              <a:t>, </a:t>
            </a:r>
            <a:r>
              <a:rPr lang="de-AT" baseline="0" dirty="0" err="1"/>
              <a:t>consumer</a:t>
            </a:r>
            <a:r>
              <a:rPr lang="de-AT" baseline="0" dirty="0"/>
              <a:t>-producer </a:t>
            </a:r>
            <a:r>
              <a:rPr lang="de-AT" baseline="0" dirty="0" err="1"/>
              <a:t>plattforms</a:t>
            </a:r>
            <a:r>
              <a:rPr lang="de-AT" baseline="0" dirty="0"/>
              <a:t>,...</a:t>
            </a:r>
          </a:p>
          <a:p>
            <a:endParaRPr lang="de-AT" baseline="0" dirty="0"/>
          </a:p>
          <a:p>
            <a:r>
              <a:rPr lang="de-AT" b="1" dirty="0" err="1"/>
              <a:t>energy</a:t>
            </a:r>
            <a:r>
              <a:rPr lang="de-AT" b="1" dirty="0"/>
              <a:t> </a:t>
            </a:r>
            <a:r>
              <a:rPr lang="de-AT" b="1" dirty="0" err="1"/>
              <a:t>region</a:t>
            </a:r>
            <a:r>
              <a:rPr lang="de-AT" b="1" dirty="0"/>
              <a:t>:</a:t>
            </a:r>
          </a:p>
          <a:p>
            <a:r>
              <a:rPr lang="de-AT" b="0" dirty="0"/>
              <a:t>1995 </a:t>
            </a:r>
            <a:r>
              <a:rPr lang="de-AT" b="0" dirty="0" err="1"/>
              <a:t>district</a:t>
            </a:r>
            <a:r>
              <a:rPr lang="de-AT" b="0" dirty="0"/>
              <a:t> </a:t>
            </a:r>
            <a:r>
              <a:rPr lang="de-AT" b="0" dirty="0" err="1"/>
              <a:t>of</a:t>
            </a:r>
            <a:r>
              <a:rPr lang="de-AT" b="0" dirty="0"/>
              <a:t> Rohrbach </a:t>
            </a:r>
            <a:r>
              <a:rPr lang="de-AT" b="0" dirty="0" err="1"/>
              <a:t>first</a:t>
            </a:r>
            <a:r>
              <a:rPr lang="de-AT" b="0" dirty="0"/>
              <a:t> </a:t>
            </a:r>
            <a:r>
              <a:rPr lang="de-AT" b="0" dirty="0" err="1"/>
              <a:t>energy</a:t>
            </a:r>
            <a:r>
              <a:rPr lang="de-AT" b="0" dirty="0"/>
              <a:t> </a:t>
            </a:r>
            <a:r>
              <a:rPr lang="de-AT" b="0" dirty="0" err="1"/>
              <a:t>concept</a:t>
            </a:r>
            <a:r>
              <a:rPr lang="de-AT" b="0" baseline="0" dirty="0"/>
              <a:t> on regional </a:t>
            </a:r>
            <a:r>
              <a:rPr lang="de-AT" b="0" baseline="0" dirty="0" err="1"/>
              <a:t>basis</a:t>
            </a:r>
            <a:r>
              <a:rPr lang="de-AT" b="0" baseline="0" dirty="0"/>
              <a:t> in Austria</a:t>
            </a:r>
          </a:p>
          <a:p>
            <a:r>
              <a:rPr lang="de-AT" b="0" baseline="0" dirty="0"/>
              <a:t>2000-2010 </a:t>
            </a:r>
            <a:r>
              <a:rPr lang="de-AT" b="0" baseline="0" dirty="0" err="1"/>
              <a:t>many</a:t>
            </a:r>
            <a:r>
              <a:rPr lang="de-AT" b="0" baseline="0" dirty="0"/>
              <a:t> </a:t>
            </a:r>
            <a:r>
              <a:rPr lang="de-AT" b="0" baseline="0" dirty="0" err="1"/>
              <a:t>communal</a:t>
            </a:r>
            <a:r>
              <a:rPr lang="de-AT" b="0" baseline="0" dirty="0"/>
              <a:t> </a:t>
            </a:r>
            <a:r>
              <a:rPr lang="de-AT" b="0" baseline="0" dirty="0" err="1"/>
              <a:t>heating</a:t>
            </a:r>
            <a:r>
              <a:rPr lang="de-AT" b="0" baseline="0" dirty="0"/>
              <a:t> </a:t>
            </a:r>
            <a:r>
              <a:rPr lang="de-AT" b="0" baseline="0" dirty="0" err="1"/>
              <a:t>systems</a:t>
            </a:r>
            <a:r>
              <a:rPr lang="de-AT" b="0" baseline="0" dirty="0"/>
              <a:t> </a:t>
            </a:r>
            <a:r>
              <a:rPr lang="de-AT" b="0" baseline="0" dirty="0" err="1"/>
              <a:t>based</a:t>
            </a:r>
            <a:r>
              <a:rPr lang="de-AT" b="0" baseline="0" dirty="0"/>
              <a:t> on </a:t>
            </a:r>
            <a:r>
              <a:rPr lang="de-AT" b="0" baseline="0" dirty="0" err="1"/>
              <a:t>wood</a:t>
            </a:r>
            <a:r>
              <a:rPr lang="de-AT" b="0" baseline="0" dirty="0"/>
              <a:t> </a:t>
            </a:r>
            <a:r>
              <a:rPr lang="de-AT" b="0" baseline="0" dirty="0" err="1"/>
              <a:t>chips</a:t>
            </a:r>
            <a:r>
              <a:rPr lang="de-AT" b="0" baseline="0" dirty="0"/>
              <a:t> </a:t>
            </a:r>
            <a:r>
              <a:rPr lang="de-AT" b="0" baseline="0" dirty="0" err="1"/>
              <a:t>installed</a:t>
            </a:r>
            <a:r>
              <a:rPr lang="de-AT" b="0" baseline="0" dirty="0"/>
              <a:t> (1 </a:t>
            </a:r>
            <a:r>
              <a:rPr lang="de-AT" b="0" baseline="0" dirty="0" err="1"/>
              <a:t>of</a:t>
            </a:r>
            <a:r>
              <a:rPr lang="de-AT" b="0" baseline="0" dirty="0"/>
              <a:t> 3 </a:t>
            </a:r>
            <a:r>
              <a:rPr lang="de-AT" b="0" baseline="0" dirty="0" err="1"/>
              <a:t>municipalities</a:t>
            </a:r>
            <a:r>
              <a:rPr lang="de-AT" b="0" baseline="0" dirty="0"/>
              <a:t>)</a:t>
            </a:r>
          </a:p>
          <a:p>
            <a:r>
              <a:rPr lang="de-AT" b="0" baseline="0" dirty="0"/>
              <a:t>Enterprises </a:t>
            </a:r>
            <a:r>
              <a:rPr lang="de-AT" b="0" baseline="0" dirty="0" err="1"/>
              <a:t>working</a:t>
            </a:r>
            <a:r>
              <a:rPr lang="de-AT" b="0" baseline="0" dirty="0"/>
              <a:t> in </a:t>
            </a:r>
            <a:r>
              <a:rPr lang="de-AT" b="0" baseline="0" dirty="0" err="1"/>
              <a:t>the</a:t>
            </a:r>
            <a:r>
              <a:rPr lang="de-AT" b="0" baseline="0" dirty="0"/>
              <a:t> </a:t>
            </a:r>
            <a:r>
              <a:rPr lang="de-AT" b="0" baseline="0" dirty="0" err="1"/>
              <a:t>are</a:t>
            </a:r>
            <a:r>
              <a:rPr lang="de-AT" b="0" baseline="0" dirty="0"/>
              <a:t> </a:t>
            </a:r>
            <a:r>
              <a:rPr lang="de-AT" b="0" baseline="0" dirty="0" err="1"/>
              <a:t>of</a:t>
            </a:r>
            <a:r>
              <a:rPr lang="de-AT" b="0" baseline="0" dirty="0"/>
              <a:t> </a:t>
            </a:r>
            <a:r>
              <a:rPr lang="de-AT" b="0" baseline="0" dirty="0" err="1"/>
              <a:t>renewal</a:t>
            </a:r>
            <a:r>
              <a:rPr lang="de-AT" b="0" baseline="0" dirty="0"/>
              <a:t> </a:t>
            </a:r>
            <a:r>
              <a:rPr lang="de-AT" b="0" baseline="0" dirty="0" err="1"/>
              <a:t>energy</a:t>
            </a:r>
            <a:r>
              <a:rPr lang="de-AT" b="0" baseline="0" dirty="0"/>
              <a:t> (</a:t>
            </a:r>
            <a:r>
              <a:rPr lang="de-AT" b="0" baseline="0" dirty="0" err="1"/>
              <a:t>Ökofen</a:t>
            </a:r>
            <a:r>
              <a:rPr lang="de-AT" b="0" baseline="0" dirty="0"/>
              <a:t> – Pellets </a:t>
            </a:r>
            <a:r>
              <a:rPr lang="de-AT" b="0" baseline="0" dirty="0" err="1"/>
              <a:t>boiler</a:t>
            </a:r>
            <a:r>
              <a:rPr lang="de-AT" b="0" baseline="0" dirty="0"/>
              <a:t>, M-</a:t>
            </a:r>
            <a:r>
              <a:rPr lang="de-AT" b="0" baseline="0" dirty="0" err="1"/>
              <a:t>Tec</a:t>
            </a:r>
            <a:r>
              <a:rPr lang="de-AT" b="0" baseline="0" dirty="0"/>
              <a:t> - </a:t>
            </a:r>
            <a:r>
              <a:rPr lang="de-AT" b="0" baseline="0" dirty="0" err="1"/>
              <a:t>geothermie</a:t>
            </a:r>
            <a:r>
              <a:rPr lang="de-AT" b="0" baseline="0" dirty="0"/>
              <a:t>, </a:t>
            </a:r>
            <a:r>
              <a:rPr lang="de-AT" b="0" baseline="0" dirty="0" err="1"/>
              <a:t>Hydro</a:t>
            </a:r>
            <a:r>
              <a:rPr lang="de-AT" b="0" baseline="0" dirty="0"/>
              <a:t> </a:t>
            </a:r>
            <a:r>
              <a:rPr lang="de-AT" b="0" baseline="0" dirty="0" err="1"/>
              <a:t>Energy</a:t>
            </a:r>
            <a:r>
              <a:rPr lang="de-AT" b="0" baseline="0" dirty="0"/>
              <a:t> </a:t>
            </a:r>
            <a:r>
              <a:rPr lang="de-AT" b="0" baseline="0" dirty="0" err="1"/>
              <a:t>water</a:t>
            </a:r>
            <a:r>
              <a:rPr lang="de-AT" b="0" baseline="0" dirty="0"/>
              <a:t> </a:t>
            </a:r>
            <a:r>
              <a:rPr lang="de-AT" b="0" baseline="0" dirty="0" err="1"/>
              <a:t>turbines</a:t>
            </a:r>
            <a:r>
              <a:rPr lang="de-AT" b="0" baseline="0" dirty="0"/>
              <a:t>,…)</a:t>
            </a:r>
          </a:p>
          <a:p>
            <a:r>
              <a:rPr lang="de-AT" b="0" baseline="0" dirty="0"/>
              <a:t>2011 </a:t>
            </a:r>
            <a:r>
              <a:rPr lang="de-AT" b="0" baseline="0" dirty="0" err="1"/>
              <a:t>decission</a:t>
            </a:r>
            <a:r>
              <a:rPr lang="de-AT" b="0" baseline="0" dirty="0"/>
              <a:t> LEADER </a:t>
            </a:r>
            <a:r>
              <a:rPr lang="de-AT" b="0" baseline="0" dirty="0" err="1"/>
              <a:t>region</a:t>
            </a:r>
            <a:r>
              <a:rPr lang="de-AT" b="0" baseline="0" dirty="0"/>
              <a:t>: </a:t>
            </a:r>
            <a:r>
              <a:rPr lang="de-AT" b="0" baseline="0" dirty="0" err="1"/>
              <a:t>we</a:t>
            </a:r>
            <a:r>
              <a:rPr lang="de-AT" b="0" baseline="0" dirty="0"/>
              <a:t> </a:t>
            </a:r>
            <a:r>
              <a:rPr lang="de-AT" b="0" baseline="0" dirty="0" err="1"/>
              <a:t>want</a:t>
            </a:r>
            <a:r>
              <a:rPr lang="de-AT" b="0" baseline="0" dirty="0"/>
              <a:t> </a:t>
            </a:r>
            <a:r>
              <a:rPr lang="de-AT" b="0" baseline="0" dirty="0" err="1"/>
              <a:t>to</a:t>
            </a:r>
            <a:r>
              <a:rPr lang="de-AT" b="0" baseline="0" dirty="0"/>
              <a:t> </a:t>
            </a:r>
            <a:r>
              <a:rPr lang="de-AT" b="0" baseline="0" dirty="0" err="1"/>
              <a:t>be</a:t>
            </a:r>
            <a:r>
              <a:rPr lang="de-AT" b="0" baseline="0" dirty="0"/>
              <a:t> a „</a:t>
            </a:r>
            <a:r>
              <a:rPr lang="de-AT" b="0" baseline="0" dirty="0" err="1"/>
              <a:t>pilot</a:t>
            </a:r>
            <a:r>
              <a:rPr lang="de-AT" b="0" baseline="0" dirty="0"/>
              <a:t> </a:t>
            </a:r>
            <a:r>
              <a:rPr lang="de-AT" b="0" baseline="0" dirty="0" err="1"/>
              <a:t>region</a:t>
            </a:r>
            <a:r>
              <a:rPr lang="de-AT" b="0" baseline="0" dirty="0"/>
              <a:t> </a:t>
            </a:r>
            <a:r>
              <a:rPr lang="de-AT" b="0" baseline="0" dirty="0" err="1"/>
              <a:t>for</a:t>
            </a:r>
            <a:r>
              <a:rPr lang="de-AT" b="0" baseline="0" dirty="0"/>
              <a:t> </a:t>
            </a:r>
            <a:r>
              <a:rPr lang="de-AT" b="0" baseline="0" dirty="0" err="1"/>
              <a:t>renewable</a:t>
            </a:r>
            <a:r>
              <a:rPr lang="de-AT" b="0" baseline="0" dirty="0"/>
              <a:t> </a:t>
            </a:r>
            <a:r>
              <a:rPr lang="de-AT" b="0" baseline="0" dirty="0" err="1"/>
              <a:t>energy</a:t>
            </a:r>
            <a:r>
              <a:rPr lang="de-AT" b="0" baseline="0" dirty="0"/>
              <a:t> – </a:t>
            </a:r>
            <a:r>
              <a:rPr lang="de-AT" b="0" baseline="0" dirty="0" err="1"/>
              <a:t>energy</a:t>
            </a:r>
            <a:r>
              <a:rPr lang="de-AT" b="0" baseline="0" dirty="0"/>
              <a:t> </a:t>
            </a:r>
            <a:r>
              <a:rPr lang="de-AT" b="0" baseline="0" dirty="0" err="1"/>
              <a:t>autonomous</a:t>
            </a:r>
            <a:r>
              <a:rPr lang="de-AT" b="0" baseline="0" dirty="0"/>
              <a:t>“</a:t>
            </a:r>
          </a:p>
          <a:p>
            <a:r>
              <a:rPr lang="de-AT" b="0" baseline="0" dirty="0"/>
              <a:t>2013 – regional </a:t>
            </a:r>
            <a:r>
              <a:rPr lang="de-AT" b="0" baseline="0" dirty="0" err="1"/>
              <a:t>energy</a:t>
            </a:r>
            <a:r>
              <a:rPr lang="de-AT" b="0" baseline="0" dirty="0"/>
              <a:t> </a:t>
            </a:r>
            <a:r>
              <a:rPr lang="de-AT" b="0" baseline="0" dirty="0" err="1"/>
              <a:t>group</a:t>
            </a:r>
            <a:r>
              <a:rPr lang="de-AT" b="0" baseline="0" dirty="0"/>
              <a:t> </a:t>
            </a:r>
            <a:r>
              <a:rPr lang="de-AT" b="0" baseline="0" dirty="0" err="1"/>
              <a:t>founded</a:t>
            </a:r>
            <a:r>
              <a:rPr lang="de-AT" b="0" baseline="0" dirty="0"/>
              <a:t> – </a:t>
            </a:r>
            <a:r>
              <a:rPr lang="de-AT" b="0" baseline="0" dirty="0" err="1"/>
              <a:t>to</a:t>
            </a:r>
            <a:r>
              <a:rPr lang="de-AT" b="0" baseline="0" dirty="0"/>
              <a:t> </a:t>
            </a:r>
            <a:r>
              <a:rPr lang="de-AT" b="0" baseline="0" dirty="0" err="1"/>
              <a:t>implement</a:t>
            </a:r>
            <a:r>
              <a:rPr lang="de-AT" b="0" baseline="0" dirty="0"/>
              <a:t> </a:t>
            </a:r>
            <a:r>
              <a:rPr lang="de-AT" b="0" baseline="0" dirty="0" err="1"/>
              <a:t>crowd</a:t>
            </a:r>
            <a:r>
              <a:rPr lang="de-AT" b="0" baseline="0" dirty="0"/>
              <a:t> </a:t>
            </a:r>
            <a:r>
              <a:rPr lang="de-AT" b="0" baseline="0" dirty="0" err="1"/>
              <a:t>funding</a:t>
            </a:r>
            <a:r>
              <a:rPr lang="de-AT" b="0" baseline="0" dirty="0"/>
              <a:t> </a:t>
            </a:r>
            <a:r>
              <a:rPr lang="de-AT" b="0" baseline="0" dirty="0" err="1"/>
              <a:t>energy</a:t>
            </a:r>
            <a:r>
              <a:rPr lang="de-AT" b="0" baseline="0" dirty="0"/>
              <a:t> </a:t>
            </a:r>
            <a:r>
              <a:rPr lang="de-AT" b="0" baseline="0" dirty="0" err="1"/>
              <a:t>projects</a:t>
            </a:r>
            <a:endParaRPr lang="de-AT" b="0" baseline="0" dirty="0"/>
          </a:p>
          <a:p>
            <a:r>
              <a:rPr lang="de-AT" b="0" baseline="0" dirty="0"/>
              <a:t>2015 </a:t>
            </a:r>
            <a:r>
              <a:rPr lang="de-AT" b="0" baseline="0" dirty="0" err="1"/>
              <a:t>first</a:t>
            </a:r>
            <a:r>
              <a:rPr lang="de-AT" b="0" baseline="0" dirty="0"/>
              <a:t> </a:t>
            </a:r>
            <a:r>
              <a:rPr lang="de-AT" b="0" baseline="0" dirty="0" err="1"/>
              <a:t>car</a:t>
            </a:r>
            <a:r>
              <a:rPr lang="de-AT" b="0" baseline="0" dirty="0"/>
              <a:t> </a:t>
            </a:r>
            <a:r>
              <a:rPr lang="de-AT" b="0" baseline="0" dirty="0" err="1"/>
              <a:t>sharing</a:t>
            </a:r>
            <a:r>
              <a:rPr lang="de-AT" b="0" baseline="0" dirty="0"/>
              <a:t> </a:t>
            </a:r>
            <a:r>
              <a:rPr lang="de-AT" b="0" baseline="0" dirty="0" err="1"/>
              <a:t>project</a:t>
            </a:r>
            <a:r>
              <a:rPr lang="de-AT" b="0" baseline="0" dirty="0"/>
              <a:t> </a:t>
            </a:r>
            <a:r>
              <a:rPr lang="de-AT" b="0" baseline="0" dirty="0" err="1"/>
              <a:t>started</a:t>
            </a:r>
            <a:r>
              <a:rPr lang="de-AT" b="0" baseline="0" dirty="0"/>
              <a:t> in Sarleinsbach (15 </a:t>
            </a:r>
            <a:r>
              <a:rPr lang="de-AT" b="0" baseline="0" dirty="0" err="1"/>
              <a:t>users</a:t>
            </a:r>
            <a:r>
              <a:rPr lang="de-AT" b="0" baseline="0" dirty="0"/>
              <a:t> </a:t>
            </a:r>
            <a:r>
              <a:rPr lang="de-AT" b="0" baseline="0" dirty="0" err="1"/>
              <a:t>share</a:t>
            </a:r>
            <a:r>
              <a:rPr lang="de-AT" b="0" baseline="0" dirty="0"/>
              <a:t> </a:t>
            </a:r>
            <a:r>
              <a:rPr lang="de-AT" b="0" baseline="0" dirty="0" err="1"/>
              <a:t>electirc</a:t>
            </a:r>
            <a:r>
              <a:rPr lang="de-AT" b="0" baseline="0" dirty="0"/>
              <a:t> </a:t>
            </a:r>
            <a:r>
              <a:rPr lang="de-AT" b="0" baseline="0" dirty="0" err="1"/>
              <a:t>car</a:t>
            </a:r>
            <a:r>
              <a:rPr lang="de-AT" b="0" baseline="0" dirty="0"/>
              <a:t>)</a:t>
            </a:r>
          </a:p>
          <a:p>
            <a:r>
              <a:rPr lang="de-AT" b="0" baseline="0" dirty="0"/>
              <a:t>2016 – 1 </a:t>
            </a:r>
            <a:r>
              <a:rPr lang="de-AT" b="0" baseline="0" dirty="0" err="1"/>
              <a:t>GWh</a:t>
            </a:r>
            <a:r>
              <a:rPr lang="de-AT" b="0" baseline="0" dirty="0"/>
              <a:t>/</a:t>
            </a:r>
            <a:r>
              <a:rPr lang="de-AT" b="0" baseline="0" dirty="0" err="1"/>
              <a:t>year</a:t>
            </a:r>
            <a:r>
              <a:rPr lang="de-AT" b="0" baseline="0" dirty="0"/>
              <a:t> </a:t>
            </a:r>
            <a:r>
              <a:rPr lang="de-AT" b="0" baseline="0" dirty="0" err="1"/>
              <a:t>is</a:t>
            </a:r>
            <a:r>
              <a:rPr lang="de-AT" b="0" baseline="0" dirty="0"/>
              <a:t> </a:t>
            </a:r>
            <a:r>
              <a:rPr lang="de-AT" b="0" baseline="0" dirty="0" err="1"/>
              <a:t>produced</a:t>
            </a:r>
            <a:r>
              <a:rPr lang="de-AT" b="0" baseline="0" dirty="0"/>
              <a:t> </a:t>
            </a:r>
            <a:r>
              <a:rPr lang="de-AT" b="0" baseline="0" dirty="0" err="1"/>
              <a:t>by</a:t>
            </a:r>
            <a:r>
              <a:rPr lang="de-AT" b="0" baseline="0" dirty="0"/>
              <a:t> </a:t>
            </a:r>
            <a:r>
              <a:rPr lang="de-AT" b="0" baseline="0" dirty="0" err="1"/>
              <a:t>photovoltaic</a:t>
            </a:r>
            <a:r>
              <a:rPr lang="de-AT" b="0" baseline="0" dirty="0"/>
              <a:t> </a:t>
            </a:r>
            <a:r>
              <a:rPr lang="de-AT" b="0" baseline="0" dirty="0" err="1"/>
              <a:t>pannels</a:t>
            </a:r>
            <a:r>
              <a:rPr lang="de-AT" b="0" baseline="0" dirty="0"/>
              <a:t> on </a:t>
            </a:r>
            <a:r>
              <a:rPr lang="de-AT" b="0" baseline="0" dirty="0" err="1"/>
              <a:t>public</a:t>
            </a:r>
            <a:r>
              <a:rPr lang="de-AT" b="0" baseline="0" dirty="0"/>
              <a:t> </a:t>
            </a:r>
            <a:r>
              <a:rPr lang="de-AT" b="0" baseline="0" dirty="0" err="1"/>
              <a:t>buildings</a:t>
            </a:r>
            <a:r>
              <a:rPr lang="de-AT" b="0" baseline="0" dirty="0"/>
              <a:t> (</a:t>
            </a:r>
            <a:r>
              <a:rPr lang="de-AT" b="0" baseline="0" dirty="0" err="1"/>
              <a:t>crowd</a:t>
            </a:r>
            <a:r>
              <a:rPr lang="de-AT" b="0" baseline="0" dirty="0"/>
              <a:t> </a:t>
            </a:r>
            <a:r>
              <a:rPr lang="de-AT" b="0" baseline="0" dirty="0" err="1"/>
              <a:t>funding</a:t>
            </a:r>
            <a:r>
              <a:rPr lang="de-AT" b="0" baseline="0" dirty="0"/>
              <a:t>)</a:t>
            </a:r>
          </a:p>
          <a:p>
            <a:endParaRPr lang="de-AT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0A57-C23B-4841-968C-DB0430CE1750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40209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AT" b="1" dirty="0"/>
              <a:t>QUOTES</a:t>
            </a:r>
            <a:r>
              <a:rPr lang="de-AT" b="1" baseline="0" dirty="0"/>
              <a:t> </a:t>
            </a:r>
            <a:r>
              <a:rPr lang="de-AT" b="1" baseline="0" dirty="0" err="1"/>
              <a:t>from</a:t>
            </a:r>
            <a:r>
              <a:rPr lang="de-AT" b="1" baseline="0" dirty="0"/>
              <a:t> </a:t>
            </a:r>
            <a:r>
              <a:rPr lang="de-AT" b="1" baseline="0" dirty="0" err="1"/>
              <a:t>involved</a:t>
            </a:r>
            <a:r>
              <a:rPr lang="de-AT" b="1" baseline="0" dirty="0"/>
              <a:t> </a:t>
            </a:r>
            <a:r>
              <a:rPr lang="de-AT" b="1" baseline="0" dirty="0" err="1"/>
              <a:t>stakeholders</a:t>
            </a:r>
            <a:r>
              <a:rPr lang="de-AT" b="1" dirty="0"/>
              <a:t>:</a:t>
            </a:r>
          </a:p>
          <a:p>
            <a:pPr marL="177669" indent="-177669">
              <a:buFontTx/>
              <a:buChar char="-"/>
              <a:defRPr/>
            </a:pPr>
            <a:r>
              <a:rPr lang="de-AT" dirty="0" err="1"/>
              <a:t>deep</a:t>
            </a:r>
            <a:r>
              <a:rPr lang="de-AT" dirty="0"/>
              <a:t> </a:t>
            </a:r>
            <a:r>
              <a:rPr lang="de-AT" dirty="0" err="1"/>
              <a:t>insight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our</a:t>
            </a:r>
            <a:r>
              <a:rPr lang="de-AT" dirty="0"/>
              <a:t> </a:t>
            </a:r>
            <a:r>
              <a:rPr lang="de-AT" dirty="0" err="1"/>
              <a:t>local</a:t>
            </a:r>
            <a:r>
              <a:rPr lang="de-AT" dirty="0"/>
              <a:t> </a:t>
            </a:r>
            <a:r>
              <a:rPr lang="de-AT" dirty="0" err="1"/>
              <a:t>action</a:t>
            </a:r>
            <a:r>
              <a:rPr lang="de-AT" dirty="0"/>
              <a:t> </a:t>
            </a:r>
            <a:r>
              <a:rPr lang="de-AT" dirty="0" err="1"/>
              <a:t>group</a:t>
            </a:r>
            <a:r>
              <a:rPr lang="de-AT" dirty="0"/>
              <a:t> (</a:t>
            </a:r>
            <a:r>
              <a:rPr lang="de-AT" dirty="0" err="1"/>
              <a:t>consciousness</a:t>
            </a:r>
            <a:r>
              <a:rPr lang="de-AT" dirty="0"/>
              <a:t> </a:t>
            </a:r>
            <a:r>
              <a:rPr lang="de-AT" dirty="0" err="1"/>
              <a:t>about</a:t>
            </a:r>
            <a:r>
              <a:rPr lang="de-AT" dirty="0"/>
              <a:t> status-quo </a:t>
            </a:r>
            <a:r>
              <a:rPr lang="de-AT" dirty="0" err="1"/>
              <a:t>and</a:t>
            </a:r>
            <a:r>
              <a:rPr lang="de-AT" dirty="0"/>
              <a:t> </a:t>
            </a:r>
            <a:r>
              <a:rPr lang="de-AT" dirty="0" err="1"/>
              <a:t>current</a:t>
            </a:r>
            <a:r>
              <a:rPr lang="de-AT" dirty="0"/>
              <a:t> </a:t>
            </a:r>
            <a:r>
              <a:rPr lang="de-AT" dirty="0" err="1"/>
              <a:t>developments</a:t>
            </a:r>
            <a:r>
              <a:rPr lang="de-AT" dirty="0"/>
              <a:t>)</a:t>
            </a:r>
          </a:p>
          <a:p>
            <a:pPr marL="177669" indent="-177669">
              <a:buFontTx/>
              <a:buChar char="-"/>
              <a:defRPr/>
            </a:pPr>
            <a:r>
              <a:rPr lang="de-AT" b="1" dirty="0" err="1"/>
              <a:t>co-working</a:t>
            </a:r>
            <a:r>
              <a:rPr lang="de-AT" b="1" dirty="0"/>
              <a:t> </a:t>
            </a:r>
            <a:r>
              <a:rPr lang="de-AT" b="1" dirty="0" err="1"/>
              <a:t>atmosphere</a:t>
            </a:r>
            <a:r>
              <a:rPr lang="de-AT" b="1" dirty="0"/>
              <a:t> (</a:t>
            </a:r>
            <a:r>
              <a:rPr lang="de-AT" b="1" dirty="0" err="1"/>
              <a:t>science-citizens-politicans</a:t>
            </a:r>
            <a:r>
              <a:rPr lang="de-AT" b="1" dirty="0"/>
              <a:t>) </a:t>
            </a:r>
            <a:r>
              <a:rPr lang="de-AT" b="1" dirty="0" err="1"/>
              <a:t>is</a:t>
            </a:r>
            <a:r>
              <a:rPr lang="de-AT" b="1" dirty="0"/>
              <a:t> an </a:t>
            </a:r>
            <a:r>
              <a:rPr lang="de-AT" b="1" dirty="0" err="1"/>
              <a:t>important</a:t>
            </a:r>
            <a:r>
              <a:rPr lang="de-AT" b="1" dirty="0"/>
              <a:t> </a:t>
            </a:r>
            <a:r>
              <a:rPr lang="de-AT" b="1" dirty="0" err="1"/>
              <a:t>element</a:t>
            </a:r>
            <a:r>
              <a:rPr lang="de-AT" b="1" dirty="0"/>
              <a:t> </a:t>
            </a:r>
            <a:r>
              <a:rPr lang="de-AT" b="1" dirty="0" err="1"/>
              <a:t>to</a:t>
            </a:r>
            <a:r>
              <a:rPr lang="de-AT" b="1" dirty="0"/>
              <a:t> bring/</a:t>
            </a:r>
            <a:r>
              <a:rPr lang="de-AT" b="1" dirty="0" err="1"/>
              <a:t>keep</a:t>
            </a:r>
            <a:r>
              <a:rPr lang="de-AT" b="1" dirty="0"/>
              <a:t> </a:t>
            </a:r>
            <a:r>
              <a:rPr lang="de-AT" b="1" dirty="0" err="1"/>
              <a:t>society</a:t>
            </a:r>
            <a:r>
              <a:rPr lang="de-AT" b="1" dirty="0"/>
              <a:t> </a:t>
            </a:r>
            <a:r>
              <a:rPr lang="de-AT" b="1" dirty="0" err="1"/>
              <a:t>healty</a:t>
            </a:r>
            <a:r>
              <a:rPr lang="de-AT" b="1" dirty="0"/>
              <a:t> </a:t>
            </a:r>
            <a:r>
              <a:rPr lang="de-AT" b="1" dirty="0" err="1"/>
              <a:t>together</a:t>
            </a:r>
            <a:endParaRPr lang="de-AT" b="1" dirty="0"/>
          </a:p>
          <a:p>
            <a:pPr marL="177669" indent="-177669">
              <a:buFontTx/>
              <a:buChar char="-"/>
              <a:defRPr/>
            </a:pPr>
            <a:r>
              <a:rPr lang="de-AT" dirty="0" err="1"/>
              <a:t>importance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local</a:t>
            </a:r>
            <a:r>
              <a:rPr lang="de-AT" dirty="0"/>
              <a:t> </a:t>
            </a:r>
            <a:r>
              <a:rPr lang="de-AT" dirty="0" err="1"/>
              <a:t>communities</a:t>
            </a:r>
            <a:r>
              <a:rPr lang="de-AT" baseline="0" dirty="0"/>
              <a:t> (</a:t>
            </a:r>
            <a:r>
              <a:rPr lang="de-AT" baseline="0" dirty="0" err="1"/>
              <a:t>social</a:t>
            </a:r>
            <a:r>
              <a:rPr lang="de-AT" baseline="0" dirty="0"/>
              <a:t> </a:t>
            </a:r>
            <a:r>
              <a:rPr lang="de-AT" baseline="0" dirty="0" err="1"/>
              <a:t>skills</a:t>
            </a:r>
            <a:r>
              <a:rPr lang="de-AT" baseline="0" dirty="0"/>
              <a:t> </a:t>
            </a:r>
            <a:r>
              <a:rPr lang="de-AT" baseline="0" dirty="0" err="1"/>
              <a:t>of</a:t>
            </a:r>
            <a:r>
              <a:rPr lang="de-AT" baseline="0" dirty="0"/>
              <a:t> </a:t>
            </a:r>
            <a:r>
              <a:rPr lang="de-AT" baseline="0" dirty="0" err="1"/>
              <a:t>people</a:t>
            </a:r>
            <a:r>
              <a:rPr lang="de-AT" baseline="0" dirty="0"/>
              <a:t> </a:t>
            </a:r>
            <a:r>
              <a:rPr lang="de-AT" baseline="0" dirty="0" err="1"/>
              <a:t>living</a:t>
            </a:r>
            <a:r>
              <a:rPr lang="de-AT" baseline="0" dirty="0"/>
              <a:t>, </a:t>
            </a:r>
            <a:r>
              <a:rPr lang="de-AT" baseline="0" dirty="0" err="1"/>
              <a:t>being</a:t>
            </a:r>
            <a:r>
              <a:rPr lang="de-AT" baseline="0" dirty="0"/>
              <a:t> </a:t>
            </a:r>
            <a:r>
              <a:rPr lang="de-AT" baseline="0" dirty="0" err="1"/>
              <a:t>and</a:t>
            </a:r>
            <a:r>
              <a:rPr lang="de-AT" baseline="0" dirty="0"/>
              <a:t> </a:t>
            </a:r>
            <a:r>
              <a:rPr lang="de-AT" baseline="0" dirty="0" err="1"/>
              <a:t>working</a:t>
            </a:r>
            <a:r>
              <a:rPr lang="de-AT" baseline="0" dirty="0"/>
              <a:t> in </a:t>
            </a:r>
            <a:r>
              <a:rPr lang="de-AT" baseline="0" dirty="0" err="1"/>
              <a:t>the</a:t>
            </a:r>
            <a:r>
              <a:rPr lang="de-AT" baseline="0" dirty="0"/>
              <a:t> </a:t>
            </a:r>
            <a:r>
              <a:rPr lang="de-AT" baseline="0" dirty="0" err="1"/>
              <a:t>village</a:t>
            </a:r>
            <a:r>
              <a:rPr lang="de-AT" baseline="0" dirty="0"/>
              <a:t>/</a:t>
            </a:r>
            <a:r>
              <a:rPr lang="de-AT" baseline="0" dirty="0" err="1"/>
              <a:t>region</a:t>
            </a:r>
            <a:r>
              <a:rPr lang="de-AT" baseline="0" dirty="0"/>
              <a:t> – </a:t>
            </a:r>
            <a:r>
              <a:rPr lang="de-AT" baseline="0" dirty="0" err="1"/>
              <a:t>interactive</a:t>
            </a:r>
            <a:r>
              <a:rPr lang="de-AT" baseline="0" dirty="0"/>
              <a:t> </a:t>
            </a:r>
            <a:r>
              <a:rPr lang="de-AT" baseline="0" dirty="0" err="1"/>
              <a:t>neighbourhoods</a:t>
            </a:r>
            <a:r>
              <a:rPr lang="de-AT" baseline="0" dirty="0"/>
              <a:t>)</a:t>
            </a:r>
            <a:r>
              <a:rPr lang="de-AT" dirty="0"/>
              <a:t> </a:t>
            </a:r>
          </a:p>
          <a:p>
            <a:pPr marL="177669" indent="-177669">
              <a:buFontTx/>
              <a:buChar char="-"/>
              <a:defRPr/>
            </a:pPr>
            <a:r>
              <a:rPr lang="de-AT" dirty="0" err="1"/>
              <a:t>usage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energy</a:t>
            </a:r>
            <a:r>
              <a:rPr lang="de-AT" dirty="0"/>
              <a:t> </a:t>
            </a:r>
            <a:r>
              <a:rPr lang="de-AT" dirty="0" err="1"/>
              <a:t>and</a:t>
            </a:r>
            <a:r>
              <a:rPr lang="de-AT" dirty="0"/>
              <a:t> environmental </a:t>
            </a:r>
            <a:r>
              <a:rPr lang="de-AT" dirty="0" err="1"/>
              <a:t>awareness</a:t>
            </a:r>
            <a:r>
              <a:rPr lang="de-AT" dirty="0"/>
              <a:t> </a:t>
            </a:r>
            <a:r>
              <a:rPr lang="de-AT" dirty="0" err="1"/>
              <a:t>are</a:t>
            </a:r>
            <a:r>
              <a:rPr lang="de-AT" dirty="0"/>
              <a:t> </a:t>
            </a:r>
            <a:r>
              <a:rPr lang="de-AT" dirty="0" err="1"/>
              <a:t>important</a:t>
            </a:r>
            <a:r>
              <a:rPr lang="de-AT" dirty="0"/>
              <a:t> </a:t>
            </a:r>
            <a:r>
              <a:rPr lang="de-AT" dirty="0" err="1"/>
              <a:t>drivers</a:t>
            </a:r>
            <a:endParaRPr lang="de-AT" baseline="0" dirty="0"/>
          </a:p>
          <a:p>
            <a:pPr marL="177669" indent="-177669">
              <a:buFontTx/>
              <a:buChar char="-"/>
              <a:defRPr/>
            </a:pPr>
            <a:r>
              <a:rPr lang="de-AT" b="1" baseline="0" dirty="0" err="1"/>
              <a:t>community</a:t>
            </a:r>
            <a:r>
              <a:rPr lang="de-AT" b="1" baseline="0" dirty="0"/>
              <a:t> </a:t>
            </a:r>
            <a:r>
              <a:rPr lang="de-AT" b="1" baseline="0" dirty="0" err="1"/>
              <a:t>and</a:t>
            </a:r>
            <a:r>
              <a:rPr lang="de-AT" b="1" baseline="0" dirty="0"/>
              <a:t> </a:t>
            </a:r>
            <a:r>
              <a:rPr lang="de-AT" b="1" baseline="0" dirty="0" err="1"/>
              <a:t>volunteer</a:t>
            </a:r>
            <a:r>
              <a:rPr lang="de-AT" b="1" baseline="0" dirty="0"/>
              <a:t> </a:t>
            </a:r>
            <a:r>
              <a:rPr lang="de-AT" b="1" baseline="0" dirty="0" err="1"/>
              <a:t>work</a:t>
            </a:r>
            <a:r>
              <a:rPr lang="de-AT" b="1" baseline="0" dirty="0"/>
              <a:t> (pass </a:t>
            </a:r>
            <a:r>
              <a:rPr lang="de-AT" b="1" baseline="0" dirty="0" err="1"/>
              <a:t>experience</a:t>
            </a:r>
            <a:r>
              <a:rPr lang="de-AT" b="1" baseline="0" dirty="0"/>
              <a:t> on </a:t>
            </a:r>
            <a:r>
              <a:rPr lang="de-AT" b="1" baseline="0" dirty="0" err="1"/>
              <a:t>to</a:t>
            </a:r>
            <a:r>
              <a:rPr lang="de-AT" b="1" baseline="0" dirty="0"/>
              <a:t> </a:t>
            </a:r>
            <a:r>
              <a:rPr lang="de-AT" b="1" baseline="0" dirty="0" err="1"/>
              <a:t>children</a:t>
            </a:r>
            <a:r>
              <a:rPr lang="de-AT" b="1" baseline="0" dirty="0"/>
              <a:t>/</a:t>
            </a:r>
            <a:r>
              <a:rPr lang="de-AT" b="1" baseline="0" dirty="0" err="1"/>
              <a:t>young</a:t>
            </a:r>
            <a:r>
              <a:rPr lang="de-AT" b="1" baseline="0" dirty="0"/>
              <a:t> </a:t>
            </a:r>
            <a:r>
              <a:rPr lang="de-AT" b="1" baseline="0" dirty="0" err="1"/>
              <a:t>adults</a:t>
            </a:r>
            <a:r>
              <a:rPr lang="de-AT" b="1" baseline="0" dirty="0"/>
              <a:t>)</a:t>
            </a:r>
            <a:endParaRPr lang="de-AT" b="1" dirty="0"/>
          </a:p>
          <a:p>
            <a:pPr marL="177669" indent="-177669">
              <a:buFontTx/>
              <a:buChar char="-"/>
              <a:defRPr/>
            </a:pPr>
            <a:r>
              <a:rPr lang="de-AT" dirty="0" err="1"/>
              <a:t>space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reflect</a:t>
            </a:r>
            <a:r>
              <a:rPr lang="de-AT" dirty="0"/>
              <a:t> individual </a:t>
            </a:r>
            <a:r>
              <a:rPr lang="de-AT" dirty="0" err="1"/>
              <a:t>behaviour</a:t>
            </a:r>
            <a:r>
              <a:rPr lang="de-AT" dirty="0"/>
              <a:t>, </a:t>
            </a:r>
            <a:r>
              <a:rPr lang="de-AT" dirty="0" err="1"/>
              <a:t>consumtion</a:t>
            </a:r>
            <a:r>
              <a:rPr lang="de-AT" dirty="0"/>
              <a:t> </a:t>
            </a:r>
            <a:r>
              <a:rPr lang="de-AT" dirty="0" err="1"/>
              <a:t>patterns</a:t>
            </a:r>
            <a:endParaRPr lang="de-AT" dirty="0"/>
          </a:p>
          <a:p>
            <a:pPr marL="177669" indent="-177669">
              <a:buFontTx/>
              <a:buChar char="-"/>
              <a:defRPr/>
            </a:pPr>
            <a:r>
              <a:rPr lang="de-AT" dirty="0" err="1"/>
              <a:t>discover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treasures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Danube-Bohemian</a:t>
            </a:r>
            <a:r>
              <a:rPr lang="de-AT" dirty="0"/>
              <a:t> </a:t>
            </a:r>
            <a:r>
              <a:rPr lang="de-AT" dirty="0" err="1"/>
              <a:t>Forest</a:t>
            </a:r>
            <a:r>
              <a:rPr lang="de-AT" dirty="0"/>
              <a:t> </a:t>
            </a:r>
            <a:r>
              <a:rPr lang="de-AT" dirty="0" err="1"/>
              <a:t>region</a:t>
            </a:r>
            <a:r>
              <a:rPr lang="de-AT" dirty="0"/>
              <a:t> </a:t>
            </a:r>
            <a:r>
              <a:rPr lang="de-AT" dirty="0" err="1"/>
              <a:t>and</a:t>
            </a:r>
            <a:r>
              <a:rPr lang="de-AT" dirty="0"/>
              <a:t> </a:t>
            </a:r>
            <a:r>
              <a:rPr lang="de-AT" dirty="0" err="1"/>
              <a:t>new</a:t>
            </a:r>
            <a:r>
              <a:rPr lang="de-AT" dirty="0"/>
              <a:t> </a:t>
            </a:r>
            <a:r>
              <a:rPr lang="de-AT" dirty="0" err="1"/>
              <a:t>life</a:t>
            </a:r>
            <a:r>
              <a:rPr lang="de-AT" dirty="0"/>
              <a:t> </a:t>
            </a:r>
            <a:r>
              <a:rPr lang="de-AT" dirty="0" err="1"/>
              <a:t>styles</a:t>
            </a:r>
            <a:endParaRPr lang="de-AT" dirty="0"/>
          </a:p>
          <a:p>
            <a:pPr marL="177669" indent="-177669">
              <a:buFontTx/>
              <a:buChar char="-"/>
              <a:defRPr/>
            </a:pPr>
            <a:r>
              <a:rPr lang="de-AT" dirty="0" err="1"/>
              <a:t>exchange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experience</a:t>
            </a:r>
            <a:r>
              <a:rPr lang="de-AT" dirty="0"/>
              <a:t>, </a:t>
            </a:r>
            <a:r>
              <a:rPr lang="de-AT" dirty="0" err="1"/>
              <a:t>opinion</a:t>
            </a:r>
            <a:r>
              <a:rPr lang="de-AT" dirty="0"/>
              <a:t> </a:t>
            </a:r>
            <a:r>
              <a:rPr lang="de-AT" dirty="0" err="1"/>
              <a:t>and</a:t>
            </a:r>
            <a:r>
              <a:rPr lang="de-AT" dirty="0"/>
              <a:t> </a:t>
            </a:r>
            <a:r>
              <a:rPr lang="de-AT" dirty="0" err="1"/>
              <a:t>good</a:t>
            </a:r>
            <a:r>
              <a:rPr lang="de-AT" dirty="0"/>
              <a:t> </a:t>
            </a:r>
            <a:r>
              <a:rPr lang="de-AT" dirty="0" err="1"/>
              <a:t>ideas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other</a:t>
            </a:r>
            <a:r>
              <a:rPr lang="de-AT" dirty="0"/>
              <a:t> </a:t>
            </a:r>
            <a:r>
              <a:rPr lang="de-AT" dirty="0" err="1"/>
              <a:t>people</a:t>
            </a:r>
            <a:endParaRPr lang="de-AT" dirty="0"/>
          </a:p>
          <a:p>
            <a:pPr marL="177669" indent="-177669">
              <a:buFontTx/>
              <a:buChar char="-"/>
              <a:defRPr/>
            </a:pPr>
            <a:r>
              <a:rPr lang="de-AT" dirty="0"/>
              <a:t>inter-national </a:t>
            </a:r>
            <a:r>
              <a:rPr lang="de-AT" dirty="0" err="1"/>
              <a:t>communication</a:t>
            </a:r>
            <a:r>
              <a:rPr lang="de-AT" dirty="0"/>
              <a:t> </a:t>
            </a:r>
            <a:r>
              <a:rPr lang="de-AT" dirty="0" err="1"/>
              <a:t>about</a:t>
            </a:r>
            <a:r>
              <a:rPr lang="de-AT" dirty="0"/>
              <a:t> </a:t>
            </a:r>
            <a:r>
              <a:rPr lang="de-AT" dirty="0" err="1"/>
              <a:t>own</a:t>
            </a:r>
            <a:r>
              <a:rPr lang="de-AT" dirty="0"/>
              <a:t> </a:t>
            </a:r>
            <a:r>
              <a:rPr lang="de-AT" dirty="0" err="1"/>
              <a:t>region</a:t>
            </a:r>
            <a:endParaRPr lang="de-AT" dirty="0"/>
          </a:p>
          <a:p>
            <a:pPr marL="177669" indent="-177669">
              <a:buFontTx/>
              <a:buChar char="-"/>
              <a:defRPr/>
            </a:pPr>
            <a:r>
              <a:rPr lang="de-AT" dirty="0"/>
              <a:t>„</a:t>
            </a:r>
            <a:r>
              <a:rPr lang="de-AT" dirty="0" err="1"/>
              <a:t>re-thinking</a:t>
            </a:r>
            <a:r>
              <a:rPr lang="de-AT" dirty="0"/>
              <a:t>“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own</a:t>
            </a:r>
            <a:r>
              <a:rPr lang="de-AT" dirty="0"/>
              <a:t> </a:t>
            </a:r>
            <a:r>
              <a:rPr lang="de-AT" dirty="0" err="1"/>
              <a:t>life</a:t>
            </a:r>
            <a:r>
              <a:rPr lang="de-AT" dirty="0"/>
              <a:t>-style, </a:t>
            </a:r>
            <a:r>
              <a:rPr lang="de-AT" dirty="0" err="1"/>
              <a:t>strive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improvements</a:t>
            </a:r>
            <a:r>
              <a:rPr lang="de-AT" dirty="0"/>
              <a:t> </a:t>
            </a:r>
            <a:r>
              <a:rPr lang="de-AT" dirty="0" err="1"/>
              <a:t>and</a:t>
            </a:r>
            <a:r>
              <a:rPr lang="de-AT" dirty="0"/>
              <a:t> </a:t>
            </a:r>
            <a:r>
              <a:rPr lang="de-AT" dirty="0" err="1"/>
              <a:t>implement</a:t>
            </a:r>
            <a:r>
              <a:rPr lang="de-AT" dirty="0"/>
              <a:t> </a:t>
            </a:r>
            <a:r>
              <a:rPr lang="de-AT" dirty="0" err="1"/>
              <a:t>innovations</a:t>
            </a:r>
            <a:endParaRPr lang="de-AT" dirty="0"/>
          </a:p>
          <a:p>
            <a:pPr marL="177669" indent="-177669">
              <a:buFontTx/>
              <a:buChar char="-"/>
              <a:defRPr/>
            </a:pPr>
            <a:r>
              <a:rPr lang="de-AT" b="1" dirty="0" err="1"/>
              <a:t>the</a:t>
            </a:r>
            <a:r>
              <a:rPr lang="de-AT" b="1" dirty="0"/>
              <a:t> </a:t>
            </a:r>
            <a:r>
              <a:rPr lang="de-AT" b="1" dirty="0" err="1"/>
              <a:t>vision</a:t>
            </a:r>
            <a:r>
              <a:rPr lang="de-AT" b="1" dirty="0"/>
              <a:t> 2040 </a:t>
            </a:r>
            <a:r>
              <a:rPr lang="de-AT" b="1" dirty="0" err="1"/>
              <a:t>enriched</a:t>
            </a:r>
            <a:r>
              <a:rPr lang="de-AT" b="1" dirty="0"/>
              <a:t> </a:t>
            </a:r>
            <a:r>
              <a:rPr lang="de-AT" b="1" dirty="0" err="1"/>
              <a:t>my</a:t>
            </a:r>
            <a:r>
              <a:rPr lang="de-AT" b="1" dirty="0"/>
              <a:t> </a:t>
            </a:r>
            <a:r>
              <a:rPr lang="de-AT" b="1" dirty="0" err="1"/>
              <a:t>work</a:t>
            </a:r>
            <a:r>
              <a:rPr lang="de-AT" b="1" dirty="0"/>
              <a:t> in </a:t>
            </a:r>
            <a:r>
              <a:rPr lang="de-AT" b="1" dirty="0" err="1"/>
              <a:t>the</a:t>
            </a:r>
            <a:r>
              <a:rPr lang="de-AT" b="1" dirty="0"/>
              <a:t> </a:t>
            </a:r>
            <a:r>
              <a:rPr lang="de-AT" b="1" dirty="0" err="1"/>
              <a:t>local</a:t>
            </a:r>
            <a:r>
              <a:rPr lang="de-AT" b="1" dirty="0"/>
              <a:t> </a:t>
            </a:r>
            <a:r>
              <a:rPr lang="de-AT" b="1" dirty="0" err="1"/>
              <a:t>women</a:t>
            </a:r>
            <a:r>
              <a:rPr lang="de-AT" b="1" dirty="0"/>
              <a:t>-network, </a:t>
            </a:r>
            <a:r>
              <a:rPr lang="de-AT" b="1" dirty="0" err="1"/>
              <a:t>for</a:t>
            </a:r>
            <a:r>
              <a:rPr lang="de-AT" b="1" dirty="0"/>
              <a:t> </a:t>
            </a:r>
            <a:r>
              <a:rPr lang="de-AT" b="1" dirty="0" err="1"/>
              <a:t>the</a:t>
            </a:r>
            <a:r>
              <a:rPr lang="de-AT" b="1" dirty="0"/>
              <a:t> </a:t>
            </a:r>
            <a:r>
              <a:rPr lang="de-AT" b="1" dirty="0" err="1"/>
              <a:t>first</a:t>
            </a:r>
            <a:r>
              <a:rPr lang="de-AT" b="1" dirty="0"/>
              <a:t> time </a:t>
            </a:r>
            <a:r>
              <a:rPr lang="de-AT" b="1" dirty="0" err="1"/>
              <a:t>we</a:t>
            </a:r>
            <a:r>
              <a:rPr lang="de-AT" b="1" dirty="0"/>
              <a:t> </a:t>
            </a:r>
            <a:r>
              <a:rPr lang="de-AT" b="1" dirty="0" err="1"/>
              <a:t>got</a:t>
            </a:r>
            <a:r>
              <a:rPr lang="de-AT" b="1" dirty="0"/>
              <a:t> </a:t>
            </a:r>
            <a:r>
              <a:rPr lang="de-AT" b="1" dirty="0" err="1"/>
              <a:t>confidence</a:t>
            </a:r>
            <a:r>
              <a:rPr lang="de-AT" b="1" dirty="0"/>
              <a:t> </a:t>
            </a:r>
            <a:r>
              <a:rPr lang="de-AT" b="1" dirty="0" err="1"/>
              <a:t>to</a:t>
            </a:r>
            <a:r>
              <a:rPr lang="de-AT" b="1" dirty="0"/>
              <a:t> </a:t>
            </a:r>
            <a:r>
              <a:rPr lang="de-AT" b="1" dirty="0" err="1"/>
              <a:t>start</a:t>
            </a:r>
            <a:r>
              <a:rPr lang="de-AT" b="1" dirty="0"/>
              <a:t> a LEADER </a:t>
            </a:r>
            <a:r>
              <a:rPr lang="de-AT" b="1" dirty="0" err="1"/>
              <a:t>project</a:t>
            </a:r>
            <a:r>
              <a:rPr lang="de-AT" b="1" dirty="0"/>
              <a:t> </a:t>
            </a:r>
            <a:r>
              <a:rPr lang="de-AT" b="1" dirty="0" err="1"/>
              <a:t>called</a:t>
            </a:r>
            <a:r>
              <a:rPr lang="de-AT" b="1" dirty="0"/>
              <a:t> „</a:t>
            </a:r>
            <a:r>
              <a:rPr lang="de-AT" b="1" dirty="0" err="1"/>
              <a:t>gardening</a:t>
            </a:r>
            <a:r>
              <a:rPr lang="de-AT" b="1" dirty="0"/>
              <a:t> </a:t>
            </a:r>
            <a:r>
              <a:rPr lang="de-AT" b="1" dirty="0" err="1"/>
              <a:t>together</a:t>
            </a:r>
            <a:r>
              <a:rPr lang="de-AT" b="1" dirty="0"/>
              <a:t>“!</a:t>
            </a:r>
          </a:p>
          <a:p>
            <a:pPr marL="177669" indent="-177669">
              <a:buFontTx/>
              <a:buChar char="-"/>
              <a:defRPr/>
            </a:pPr>
            <a:r>
              <a:rPr lang="de-AT" dirty="0"/>
              <a:t>I </a:t>
            </a:r>
            <a:r>
              <a:rPr lang="de-AT" dirty="0" err="1"/>
              <a:t>gained</a:t>
            </a:r>
            <a:r>
              <a:rPr lang="de-AT" dirty="0"/>
              <a:t> lots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motivation</a:t>
            </a:r>
            <a:r>
              <a:rPr lang="de-AT" dirty="0"/>
              <a:t> </a:t>
            </a:r>
            <a:r>
              <a:rPr lang="de-AT" dirty="0" err="1"/>
              <a:t>from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common</a:t>
            </a:r>
            <a:r>
              <a:rPr lang="de-AT" dirty="0"/>
              <a:t> </a:t>
            </a:r>
            <a:r>
              <a:rPr lang="de-AT" dirty="0" err="1"/>
              <a:t>meetings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implement</a:t>
            </a:r>
            <a:r>
              <a:rPr lang="de-AT" dirty="0"/>
              <a:t> </a:t>
            </a:r>
            <a:r>
              <a:rPr lang="de-AT" dirty="0" err="1"/>
              <a:t>something</a:t>
            </a:r>
            <a:r>
              <a:rPr lang="de-AT" dirty="0"/>
              <a:t> in </a:t>
            </a:r>
            <a:r>
              <a:rPr lang="de-AT" dirty="0" err="1"/>
              <a:t>my</a:t>
            </a:r>
            <a:r>
              <a:rPr lang="de-AT" dirty="0"/>
              <a:t> </a:t>
            </a:r>
            <a:r>
              <a:rPr lang="de-AT" dirty="0" err="1"/>
              <a:t>region</a:t>
            </a:r>
            <a:r>
              <a:rPr lang="de-AT" dirty="0"/>
              <a:t>,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initiate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other</a:t>
            </a:r>
            <a:r>
              <a:rPr lang="de-AT" dirty="0"/>
              <a:t> </a:t>
            </a:r>
            <a:r>
              <a:rPr lang="de-AT" dirty="0" err="1"/>
              <a:t>people</a:t>
            </a:r>
            <a:r>
              <a:rPr lang="de-AT" dirty="0"/>
              <a:t> </a:t>
            </a:r>
            <a:r>
              <a:rPr lang="de-AT" dirty="0" err="1"/>
              <a:t>projects</a:t>
            </a:r>
            <a:r>
              <a:rPr lang="de-AT" dirty="0"/>
              <a:t> – </a:t>
            </a:r>
            <a:r>
              <a:rPr lang="de-AT" dirty="0" err="1"/>
              <a:t>this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not </a:t>
            </a:r>
            <a:r>
              <a:rPr lang="de-AT" dirty="0" err="1"/>
              <a:t>often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case</a:t>
            </a:r>
            <a:r>
              <a:rPr lang="de-AT" dirty="0"/>
              <a:t> after a </a:t>
            </a:r>
            <a:r>
              <a:rPr lang="de-AT" dirty="0" err="1"/>
              <a:t>workshop</a:t>
            </a:r>
            <a:r>
              <a:rPr lang="de-AT" dirty="0"/>
              <a:t> </a:t>
            </a:r>
            <a:r>
              <a:rPr lang="de-AT" dirty="0" err="1"/>
              <a:t>lasting</a:t>
            </a:r>
            <a:r>
              <a:rPr lang="de-AT" dirty="0"/>
              <a:t> </a:t>
            </a:r>
            <a:r>
              <a:rPr lang="de-AT" dirty="0" err="1"/>
              <a:t>several</a:t>
            </a:r>
            <a:r>
              <a:rPr lang="de-AT" dirty="0"/>
              <a:t> </a:t>
            </a:r>
            <a:r>
              <a:rPr lang="de-AT" dirty="0" err="1"/>
              <a:t>hours</a:t>
            </a:r>
            <a:endParaRPr lang="de-AT" dirty="0"/>
          </a:p>
          <a:p>
            <a:pPr marL="177669" indent="-177669">
              <a:buFontTx/>
              <a:buChar char="-"/>
              <a:defRPr/>
            </a:pPr>
            <a:r>
              <a:rPr lang="de-AT" dirty="0"/>
              <a:t>I am </a:t>
            </a:r>
            <a:r>
              <a:rPr lang="de-AT" dirty="0" err="1"/>
              <a:t>astonished</a:t>
            </a:r>
            <a:r>
              <a:rPr lang="de-AT" dirty="0"/>
              <a:t> </a:t>
            </a:r>
            <a:r>
              <a:rPr lang="de-AT" dirty="0" err="1"/>
              <a:t>how</a:t>
            </a:r>
            <a:r>
              <a:rPr lang="de-AT" dirty="0"/>
              <a:t> </a:t>
            </a:r>
            <a:r>
              <a:rPr lang="de-AT" dirty="0" err="1"/>
              <a:t>nice</a:t>
            </a:r>
            <a:r>
              <a:rPr lang="de-AT" dirty="0"/>
              <a:t> </a:t>
            </a:r>
            <a:r>
              <a:rPr lang="de-AT" dirty="0" err="1"/>
              <a:t>it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collaborate</a:t>
            </a:r>
            <a:r>
              <a:rPr lang="de-AT" dirty="0"/>
              <a:t> in a </a:t>
            </a:r>
            <a:r>
              <a:rPr lang="de-AT" dirty="0" err="1"/>
              <a:t>group</a:t>
            </a:r>
            <a:endParaRPr lang="de-AT" dirty="0"/>
          </a:p>
          <a:p>
            <a:pPr>
              <a:defRPr/>
            </a:pPr>
            <a:endParaRPr lang="de-AT" dirty="0"/>
          </a:p>
          <a:p>
            <a:pPr>
              <a:defRPr/>
            </a:pPr>
            <a:endParaRPr lang="de-AT" dirty="0"/>
          </a:p>
          <a:p>
            <a:pPr marL="177669" indent="-177669">
              <a:buFontTx/>
              <a:buChar char="-"/>
              <a:defRPr/>
            </a:pPr>
            <a:endParaRPr lang="de-AT" dirty="0"/>
          </a:p>
          <a:p>
            <a:pPr>
              <a:defRPr/>
            </a:pPr>
            <a:endParaRPr lang="de-AT" dirty="0"/>
          </a:p>
        </p:txBody>
      </p:sp>
      <p:sp>
        <p:nvSpPr>
          <p:cNvPr id="1126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75640" indent="-298323"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93292" indent="-238658"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70609" indent="-238658"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147926" indent="-238658"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625242" indent="-23865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102559" indent="-23865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579876" indent="-23865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4057193" indent="-23865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E8365B0-B57D-4DB0-B784-D7D4FAC638C9}" type="slidenum">
              <a:rPr lang="en-US" altLang="de-DE"/>
              <a:pPr/>
              <a:t>14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8005535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669" indent="-177669">
              <a:lnSpc>
                <a:spcPct val="200000"/>
              </a:lnSpc>
              <a:buFontTx/>
              <a:buChar char="-"/>
              <a:defRPr/>
            </a:pPr>
            <a:r>
              <a:rPr lang="de-AT" dirty="0" err="1"/>
              <a:t>focus</a:t>
            </a:r>
            <a:r>
              <a:rPr lang="de-AT" dirty="0"/>
              <a:t> on </a:t>
            </a:r>
            <a:r>
              <a:rPr lang="de-AT" u="sng" dirty="0"/>
              <a:t>individual </a:t>
            </a:r>
            <a:r>
              <a:rPr lang="de-AT" u="sng" dirty="0" err="1"/>
              <a:t>approach</a:t>
            </a:r>
            <a:r>
              <a:rPr lang="de-AT" u="sng" dirty="0"/>
              <a:t> </a:t>
            </a:r>
            <a:r>
              <a:rPr lang="de-AT" dirty="0"/>
              <a:t>– individual </a:t>
            </a:r>
            <a:r>
              <a:rPr lang="de-AT" dirty="0" err="1"/>
              <a:t>perspective</a:t>
            </a:r>
            <a:r>
              <a:rPr lang="de-AT" dirty="0"/>
              <a:t> in </a:t>
            </a:r>
            <a:r>
              <a:rPr lang="de-AT" dirty="0" err="1"/>
              <a:t>exchange</a:t>
            </a:r>
            <a:r>
              <a:rPr lang="de-AT" baseline="0" dirty="0"/>
              <a:t> </a:t>
            </a:r>
            <a:r>
              <a:rPr lang="de-AT" baseline="0" dirty="0" err="1"/>
              <a:t>with</a:t>
            </a:r>
            <a:r>
              <a:rPr lang="de-AT" baseline="0" dirty="0"/>
              <a:t>:</a:t>
            </a:r>
          </a:p>
          <a:p>
            <a:pPr marL="654986" lvl="1" indent="-177669">
              <a:lnSpc>
                <a:spcPct val="200000"/>
              </a:lnSpc>
              <a:buFontTx/>
              <a:buChar char="-"/>
              <a:defRPr/>
            </a:pPr>
            <a:r>
              <a:rPr lang="de-AT" dirty="0" err="1"/>
              <a:t>events</a:t>
            </a:r>
            <a:r>
              <a:rPr lang="de-AT" dirty="0"/>
              <a:t>, </a:t>
            </a:r>
            <a:r>
              <a:rPr lang="de-AT" dirty="0" err="1"/>
              <a:t>meetings</a:t>
            </a:r>
            <a:r>
              <a:rPr lang="de-AT" dirty="0"/>
              <a:t>, </a:t>
            </a:r>
            <a:r>
              <a:rPr lang="de-AT" dirty="0" err="1"/>
              <a:t>workshops</a:t>
            </a:r>
            <a:r>
              <a:rPr lang="de-AT" dirty="0"/>
              <a:t>, </a:t>
            </a:r>
            <a:r>
              <a:rPr lang="de-AT" dirty="0" err="1"/>
              <a:t>interesting</a:t>
            </a:r>
            <a:r>
              <a:rPr lang="de-AT" dirty="0"/>
              <a:t> </a:t>
            </a:r>
            <a:r>
              <a:rPr lang="de-AT" dirty="0" err="1"/>
              <a:t>encounters</a:t>
            </a:r>
            <a:r>
              <a:rPr lang="de-AT" dirty="0"/>
              <a:t>,…</a:t>
            </a:r>
          </a:p>
          <a:p>
            <a:pPr marL="654986" lvl="1" indent="-177669">
              <a:lnSpc>
                <a:spcPct val="200000"/>
              </a:lnSpc>
              <a:buFontTx/>
              <a:buChar char="-"/>
              <a:defRPr/>
            </a:pPr>
            <a:r>
              <a:rPr lang="de-AT" dirty="0" err="1"/>
              <a:t>traveling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Timisoara</a:t>
            </a:r>
            <a:r>
              <a:rPr lang="de-AT" dirty="0"/>
              <a:t> </a:t>
            </a:r>
            <a:r>
              <a:rPr lang="de-AT" dirty="0" err="1"/>
              <a:t>and</a:t>
            </a:r>
            <a:r>
              <a:rPr lang="de-AT" dirty="0"/>
              <a:t> back </a:t>
            </a:r>
            <a:r>
              <a:rPr lang="de-AT" dirty="0" err="1"/>
              <a:t>with</a:t>
            </a:r>
            <a:r>
              <a:rPr lang="de-AT" dirty="0"/>
              <a:t> a </a:t>
            </a:r>
            <a:r>
              <a:rPr lang="de-AT" dirty="0" err="1"/>
              <a:t>small</a:t>
            </a:r>
            <a:r>
              <a:rPr lang="de-AT" dirty="0"/>
              <a:t> mini-bus </a:t>
            </a:r>
            <a:r>
              <a:rPr lang="de-AT" dirty="0" err="1"/>
              <a:t>passing</a:t>
            </a:r>
            <a:r>
              <a:rPr lang="de-AT" dirty="0"/>
              <a:t> </a:t>
            </a:r>
            <a:r>
              <a:rPr lang="de-AT" dirty="0" err="1"/>
              <a:t>by</a:t>
            </a:r>
            <a:r>
              <a:rPr lang="de-AT" dirty="0"/>
              <a:t> Vienna, </a:t>
            </a:r>
            <a:r>
              <a:rPr lang="de-AT" dirty="0" err="1"/>
              <a:t>heading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Budapest in </a:t>
            </a:r>
            <a:r>
              <a:rPr lang="de-AT" dirty="0" err="1"/>
              <a:t>direction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Banat </a:t>
            </a:r>
            <a:r>
              <a:rPr lang="de-AT" dirty="0" err="1"/>
              <a:t>through</a:t>
            </a:r>
            <a:r>
              <a:rPr lang="de-AT" dirty="0"/>
              <a:t> </a:t>
            </a:r>
            <a:r>
              <a:rPr lang="de-AT" dirty="0" err="1"/>
              <a:t>beautiful</a:t>
            </a:r>
            <a:r>
              <a:rPr lang="de-AT" dirty="0"/>
              <a:t> </a:t>
            </a:r>
            <a:r>
              <a:rPr lang="de-AT" dirty="0" err="1"/>
              <a:t>landscape</a:t>
            </a:r>
            <a:endParaRPr lang="de-AT" dirty="0"/>
          </a:p>
          <a:p>
            <a:pPr marL="654986" lvl="1" indent="-177669">
              <a:lnSpc>
                <a:spcPct val="200000"/>
              </a:lnSpc>
              <a:buFontTx/>
              <a:buChar char="-"/>
              <a:defRPr/>
            </a:pPr>
            <a:r>
              <a:rPr lang="de-AT" dirty="0" err="1"/>
              <a:t>many</a:t>
            </a:r>
            <a:r>
              <a:rPr lang="de-AT" dirty="0"/>
              <a:t> </a:t>
            </a:r>
            <a:r>
              <a:rPr lang="de-AT" dirty="0" err="1"/>
              <a:t>students</a:t>
            </a:r>
            <a:r>
              <a:rPr lang="de-AT" dirty="0"/>
              <a:t> </a:t>
            </a:r>
            <a:r>
              <a:rPr lang="de-AT" dirty="0" err="1"/>
              <a:t>getting</a:t>
            </a:r>
            <a:r>
              <a:rPr lang="de-AT" dirty="0"/>
              <a:t> </a:t>
            </a:r>
            <a:r>
              <a:rPr lang="de-AT" dirty="0" err="1"/>
              <a:t>aware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our</a:t>
            </a:r>
            <a:r>
              <a:rPr lang="de-AT" dirty="0"/>
              <a:t> </a:t>
            </a:r>
            <a:r>
              <a:rPr lang="de-AT" dirty="0" err="1"/>
              <a:t>local</a:t>
            </a:r>
            <a:r>
              <a:rPr lang="de-AT" dirty="0"/>
              <a:t> </a:t>
            </a:r>
            <a:r>
              <a:rPr lang="de-AT" dirty="0" err="1"/>
              <a:t>action</a:t>
            </a:r>
            <a:r>
              <a:rPr lang="de-AT" dirty="0"/>
              <a:t> </a:t>
            </a:r>
            <a:r>
              <a:rPr lang="de-AT" dirty="0" err="1"/>
              <a:t>group</a:t>
            </a:r>
            <a:r>
              <a:rPr lang="de-AT" dirty="0"/>
              <a:t> (</a:t>
            </a:r>
            <a:r>
              <a:rPr lang="de-AT" dirty="0" err="1"/>
              <a:t>several</a:t>
            </a:r>
            <a:r>
              <a:rPr lang="de-AT" dirty="0"/>
              <a:t> </a:t>
            </a:r>
            <a:r>
              <a:rPr lang="de-AT" dirty="0" err="1"/>
              <a:t>master</a:t>
            </a:r>
            <a:r>
              <a:rPr lang="de-AT" dirty="0"/>
              <a:t> </a:t>
            </a:r>
            <a:r>
              <a:rPr lang="de-AT" dirty="0" err="1"/>
              <a:t>thesis</a:t>
            </a:r>
            <a:r>
              <a:rPr lang="de-AT" dirty="0"/>
              <a:t>)</a:t>
            </a:r>
          </a:p>
          <a:p>
            <a:pPr marL="654986" lvl="1" indent="-177669">
              <a:lnSpc>
                <a:spcPct val="200000"/>
              </a:lnSpc>
              <a:buFontTx/>
              <a:buChar char="-"/>
              <a:defRPr/>
            </a:pPr>
            <a:r>
              <a:rPr lang="de-AT" dirty="0" err="1"/>
              <a:t>INTERACTion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research</a:t>
            </a:r>
            <a:r>
              <a:rPr lang="de-AT" dirty="0"/>
              <a:t>  - </a:t>
            </a:r>
            <a:r>
              <a:rPr lang="de-AT" dirty="0" err="1"/>
              <a:t>civil</a:t>
            </a:r>
            <a:r>
              <a:rPr lang="de-AT" dirty="0"/>
              <a:t> </a:t>
            </a:r>
            <a:r>
              <a:rPr lang="de-AT" dirty="0" err="1"/>
              <a:t>society</a:t>
            </a:r>
            <a:r>
              <a:rPr lang="de-AT" dirty="0"/>
              <a:t> – </a:t>
            </a:r>
            <a:r>
              <a:rPr lang="de-AT" dirty="0" err="1"/>
              <a:t>politics</a:t>
            </a:r>
            <a:endParaRPr lang="de-AT" dirty="0"/>
          </a:p>
          <a:p>
            <a:pPr marL="654986" lvl="1" indent="-177669">
              <a:lnSpc>
                <a:spcPct val="200000"/>
              </a:lnSpc>
              <a:buFontTx/>
              <a:buChar char="-"/>
              <a:defRPr/>
            </a:pPr>
            <a:r>
              <a:rPr lang="de-AT" dirty="0" err="1"/>
              <a:t>recurrent</a:t>
            </a:r>
            <a:r>
              <a:rPr lang="de-AT" dirty="0"/>
              <a:t> </a:t>
            </a:r>
            <a:r>
              <a:rPr lang="de-AT" dirty="0" err="1"/>
              <a:t>theme</a:t>
            </a:r>
            <a:r>
              <a:rPr lang="de-AT" dirty="0"/>
              <a:t>/</a:t>
            </a:r>
            <a:r>
              <a:rPr lang="de-AT" dirty="0" err="1"/>
              <a:t>idea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project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clear</a:t>
            </a:r>
            <a:r>
              <a:rPr lang="de-AT" dirty="0"/>
              <a:t> individual </a:t>
            </a:r>
            <a:r>
              <a:rPr lang="de-AT" dirty="0" err="1"/>
              <a:t>steps</a:t>
            </a:r>
            <a:r>
              <a:rPr lang="de-AT" dirty="0"/>
              <a:t> in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process</a:t>
            </a:r>
            <a:r>
              <a:rPr lang="de-AT" dirty="0"/>
              <a:t> </a:t>
            </a:r>
            <a:r>
              <a:rPr lang="de-AT" dirty="0" err="1"/>
              <a:t>from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beginning</a:t>
            </a:r>
            <a:endParaRPr lang="de-AT" dirty="0"/>
          </a:p>
          <a:p>
            <a:pPr marL="177669" indent="-177669">
              <a:buFontTx/>
              <a:buChar char="-"/>
              <a:defRPr/>
            </a:pPr>
            <a:endParaRPr lang="de-AT" dirty="0"/>
          </a:p>
          <a:p>
            <a:pPr>
              <a:defRPr/>
            </a:pPr>
            <a:endParaRPr lang="de-AT" dirty="0"/>
          </a:p>
          <a:p>
            <a:pPr marL="177669" indent="-177669">
              <a:buFontTx/>
              <a:buChar char="-"/>
              <a:defRPr/>
            </a:pPr>
            <a:endParaRPr lang="de-AT" dirty="0"/>
          </a:p>
          <a:p>
            <a:pPr>
              <a:defRPr/>
            </a:pPr>
            <a:endParaRPr lang="de-AT" dirty="0"/>
          </a:p>
        </p:txBody>
      </p:sp>
      <p:sp>
        <p:nvSpPr>
          <p:cNvPr id="1331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75640" indent="-298323"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93292" indent="-238658"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70609" indent="-238658"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147926" indent="-238658"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625242" indent="-23865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102559" indent="-23865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579876" indent="-23865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4057193" indent="-23865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1E7B130-277A-465E-903B-90BE36583151}" type="slidenum">
              <a:rPr lang="en-US" altLang="de-DE"/>
              <a:pPr/>
              <a:t>15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9448404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7669" indent="-177669">
              <a:buFontTx/>
              <a:buChar char="-"/>
              <a:defRPr/>
            </a:pPr>
            <a:r>
              <a:rPr lang="de-AT" dirty="0"/>
              <a:t>lack </a:t>
            </a:r>
            <a:r>
              <a:rPr lang="de-AT" dirty="0" err="1"/>
              <a:t>of</a:t>
            </a:r>
            <a:r>
              <a:rPr lang="de-AT" dirty="0"/>
              <a:t> personell </a:t>
            </a:r>
            <a:r>
              <a:rPr lang="de-AT" dirty="0" err="1"/>
              <a:t>ressources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accompany</a:t>
            </a:r>
            <a:r>
              <a:rPr lang="de-AT" dirty="0"/>
              <a:t> </a:t>
            </a:r>
            <a:r>
              <a:rPr lang="de-AT" dirty="0" err="1"/>
              <a:t>research</a:t>
            </a:r>
            <a:r>
              <a:rPr lang="de-AT" dirty="0"/>
              <a:t> </a:t>
            </a:r>
            <a:r>
              <a:rPr lang="de-AT" dirty="0" err="1"/>
              <a:t>activities</a:t>
            </a:r>
            <a:r>
              <a:rPr lang="de-AT" dirty="0"/>
              <a:t> in </a:t>
            </a:r>
            <a:r>
              <a:rPr lang="de-AT" dirty="0" err="1"/>
              <a:t>case</a:t>
            </a:r>
            <a:r>
              <a:rPr lang="de-AT" dirty="0"/>
              <a:t> </a:t>
            </a:r>
            <a:r>
              <a:rPr lang="de-AT" dirty="0" err="1"/>
              <a:t>study</a:t>
            </a:r>
            <a:r>
              <a:rPr lang="de-AT" dirty="0"/>
              <a:t> </a:t>
            </a:r>
            <a:r>
              <a:rPr lang="de-AT" dirty="0" err="1"/>
              <a:t>region</a:t>
            </a:r>
            <a:r>
              <a:rPr lang="de-AT" dirty="0"/>
              <a:t> (</a:t>
            </a:r>
            <a:r>
              <a:rPr lang="de-AT" dirty="0" err="1"/>
              <a:t>small</a:t>
            </a:r>
            <a:r>
              <a:rPr lang="de-AT" dirty="0"/>
              <a:t> </a:t>
            </a:r>
            <a:r>
              <a:rPr lang="de-AT" dirty="0" err="1"/>
              <a:t>office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2,5 </a:t>
            </a:r>
            <a:r>
              <a:rPr lang="de-AT" dirty="0" err="1"/>
              <a:t>staff</a:t>
            </a:r>
            <a:r>
              <a:rPr lang="de-AT" dirty="0"/>
              <a:t> </a:t>
            </a:r>
            <a:r>
              <a:rPr lang="de-AT" dirty="0" err="1"/>
              <a:t>members</a:t>
            </a:r>
            <a:r>
              <a:rPr lang="de-AT" dirty="0"/>
              <a:t>) </a:t>
            </a:r>
          </a:p>
          <a:p>
            <a:pPr marL="177669" indent="-177669">
              <a:buFontTx/>
              <a:buChar char="-"/>
              <a:defRPr/>
            </a:pPr>
            <a:r>
              <a:rPr lang="de-AT" dirty="0" err="1"/>
              <a:t>following</a:t>
            </a:r>
            <a:r>
              <a:rPr lang="de-AT" dirty="0"/>
              <a:t> </a:t>
            </a:r>
            <a:r>
              <a:rPr lang="de-AT" dirty="0" err="1"/>
              <a:t>activities</a:t>
            </a:r>
            <a:r>
              <a:rPr lang="de-AT" dirty="0"/>
              <a:t> </a:t>
            </a:r>
            <a:r>
              <a:rPr lang="de-AT" dirty="0" err="1"/>
              <a:t>were</a:t>
            </a:r>
            <a:r>
              <a:rPr lang="de-AT" dirty="0"/>
              <a:t> </a:t>
            </a:r>
            <a:r>
              <a:rPr lang="de-AT" dirty="0" err="1"/>
              <a:t>necessary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2,5 </a:t>
            </a:r>
            <a:r>
              <a:rPr lang="de-AT" dirty="0" err="1"/>
              <a:t>years</a:t>
            </a:r>
            <a:r>
              <a:rPr lang="de-AT" dirty="0"/>
              <a:t> apart </a:t>
            </a:r>
            <a:r>
              <a:rPr lang="de-AT" dirty="0" err="1"/>
              <a:t>from</a:t>
            </a:r>
            <a:r>
              <a:rPr lang="de-AT" dirty="0"/>
              <a:t> </a:t>
            </a:r>
            <a:r>
              <a:rPr lang="de-AT" dirty="0" err="1"/>
              <a:t>my</a:t>
            </a:r>
            <a:r>
              <a:rPr lang="de-AT" dirty="0"/>
              <a:t> </a:t>
            </a:r>
            <a:r>
              <a:rPr lang="de-AT" dirty="0" err="1"/>
              <a:t>regular</a:t>
            </a:r>
            <a:r>
              <a:rPr lang="de-AT" dirty="0"/>
              <a:t> </a:t>
            </a:r>
            <a:r>
              <a:rPr lang="de-AT" dirty="0" err="1"/>
              <a:t>job</a:t>
            </a:r>
            <a:r>
              <a:rPr lang="de-AT" dirty="0"/>
              <a:t>:</a:t>
            </a:r>
          </a:p>
          <a:p>
            <a:pPr marL="710677" lvl="1" indent="-236892">
              <a:buFont typeface="+mj-lt"/>
              <a:buAutoNum type="arabicPeriod"/>
              <a:defRPr/>
            </a:pPr>
            <a:r>
              <a:rPr lang="de-AT" dirty="0" err="1"/>
              <a:t>providing</a:t>
            </a:r>
            <a:r>
              <a:rPr lang="de-AT" dirty="0"/>
              <a:t> </a:t>
            </a:r>
            <a:r>
              <a:rPr lang="de-AT" dirty="0" err="1"/>
              <a:t>data</a:t>
            </a:r>
            <a:r>
              <a:rPr lang="de-AT" dirty="0"/>
              <a:t>, </a:t>
            </a:r>
          </a:p>
          <a:p>
            <a:pPr marL="710677" lvl="1" indent="-236892">
              <a:buFont typeface="+mj-lt"/>
              <a:buAutoNum type="arabicPeriod"/>
              <a:defRPr/>
            </a:pPr>
            <a:r>
              <a:rPr lang="de-AT" dirty="0" err="1"/>
              <a:t>passing</a:t>
            </a:r>
            <a:r>
              <a:rPr lang="de-AT" dirty="0"/>
              <a:t>-on </a:t>
            </a:r>
            <a:r>
              <a:rPr lang="de-AT" dirty="0" err="1"/>
              <a:t>past</a:t>
            </a:r>
            <a:r>
              <a:rPr lang="de-AT" dirty="0"/>
              <a:t> </a:t>
            </a:r>
            <a:r>
              <a:rPr lang="de-AT" dirty="0" err="1"/>
              <a:t>research</a:t>
            </a:r>
            <a:r>
              <a:rPr lang="de-AT" dirty="0"/>
              <a:t> </a:t>
            </a:r>
            <a:r>
              <a:rPr lang="de-AT" dirty="0" err="1"/>
              <a:t>results</a:t>
            </a:r>
            <a:r>
              <a:rPr lang="de-AT" dirty="0"/>
              <a:t>, </a:t>
            </a:r>
          </a:p>
          <a:p>
            <a:pPr marL="710677" lvl="1" indent="-236892">
              <a:buFont typeface="+mj-lt"/>
              <a:buAutoNum type="arabicPeriod"/>
              <a:defRPr/>
            </a:pPr>
            <a:r>
              <a:rPr lang="de-AT" dirty="0" err="1"/>
              <a:t>investigation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contacts</a:t>
            </a:r>
            <a:r>
              <a:rPr lang="de-AT" dirty="0"/>
              <a:t> in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region</a:t>
            </a:r>
            <a:r>
              <a:rPr lang="de-AT" dirty="0"/>
              <a:t>, </a:t>
            </a:r>
          </a:p>
          <a:p>
            <a:pPr marL="710677" lvl="1" indent="-236892">
              <a:buFont typeface="+mj-lt"/>
              <a:buAutoNum type="arabicPeriod"/>
              <a:defRPr/>
            </a:pPr>
            <a:r>
              <a:rPr lang="de-AT" dirty="0" err="1"/>
              <a:t>organisation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invitation</a:t>
            </a:r>
            <a:r>
              <a:rPr lang="de-AT" dirty="0"/>
              <a:t> </a:t>
            </a:r>
            <a:r>
              <a:rPr lang="de-AT" dirty="0" err="1"/>
              <a:t>lists</a:t>
            </a:r>
            <a:r>
              <a:rPr lang="de-AT" dirty="0"/>
              <a:t>/</a:t>
            </a:r>
            <a:r>
              <a:rPr lang="de-AT" dirty="0" err="1"/>
              <a:t>mailing</a:t>
            </a:r>
            <a:r>
              <a:rPr lang="de-AT" dirty="0"/>
              <a:t> </a:t>
            </a:r>
            <a:r>
              <a:rPr lang="de-AT" dirty="0" err="1"/>
              <a:t>lists</a:t>
            </a:r>
            <a:r>
              <a:rPr lang="de-AT" dirty="0"/>
              <a:t>, </a:t>
            </a:r>
          </a:p>
          <a:p>
            <a:pPr marL="710677" lvl="1" indent="-236892">
              <a:buFont typeface="+mj-lt"/>
              <a:buAutoNum type="arabicPeriod"/>
              <a:defRPr/>
            </a:pPr>
            <a:r>
              <a:rPr lang="de-AT" dirty="0" err="1"/>
              <a:t>event</a:t>
            </a:r>
            <a:r>
              <a:rPr lang="de-AT" dirty="0"/>
              <a:t> </a:t>
            </a:r>
            <a:r>
              <a:rPr lang="de-AT" dirty="0" err="1"/>
              <a:t>locations</a:t>
            </a:r>
            <a:r>
              <a:rPr lang="de-AT" dirty="0"/>
              <a:t>, </a:t>
            </a:r>
          </a:p>
          <a:p>
            <a:pPr marL="710677" lvl="1" indent="-236892">
              <a:buFont typeface="+mj-lt"/>
              <a:buAutoNum type="arabicPeriod"/>
              <a:defRPr/>
            </a:pPr>
            <a:r>
              <a:rPr lang="de-AT" dirty="0" err="1"/>
              <a:t>mailings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documentation</a:t>
            </a:r>
            <a:r>
              <a:rPr lang="de-AT" dirty="0"/>
              <a:t>, </a:t>
            </a:r>
          </a:p>
          <a:p>
            <a:pPr marL="710677" lvl="1" indent="-236892">
              <a:buFont typeface="+mj-lt"/>
              <a:buAutoNum type="arabicPeriod"/>
              <a:defRPr/>
            </a:pPr>
            <a:r>
              <a:rPr lang="de-AT" dirty="0" err="1"/>
              <a:t>feed-back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reports</a:t>
            </a:r>
            <a:r>
              <a:rPr lang="de-AT" dirty="0"/>
              <a:t>, </a:t>
            </a:r>
          </a:p>
          <a:p>
            <a:pPr marL="710677" lvl="1" indent="-236892">
              <a:buFont typeface="+mj-lt"/>
              <a:buAutoNum type="arabicPeriod"/>
              <a:defRPr/>
            </a:pPr>
            <a:r>
              <a:rPr lang="de-AT" dirty="0" err="1"/>
              <a:t>interim</a:t>
            </a:r>
            <a:r>
              <a:rPr lang="de-AT" dirty="0"/>
              <a:t> </a:t>
            </a:r>
            <a:r>
              <a:rPr lang="de-AT" dirty="0" err="1"/>
              <a:t>results</a:t>
            </a:r>
            <a:r>
              <a:rPr lang="de-AT" dirty="0"/>
              <a:t>, </a:t>
            </a:r>
          </a:p>
          <a:p>
            <a:pPr marL="710677" lvl="1" indent="-236892">
              <a:buFont typeface="+mj-lt"/>
              <a:buAutoNum type="arabicPeriod"/>
              <a:defRPr/>
            </a:pPr>
            <a:r>
              <a:rPr lang="de-AT" dirty="0" err="1"/>
              <a:t>publicity&amp;informations</a:t>
            </a:r>
            <a:r>
              <a:rPr lang="de-AT" dirty="0"/>
              <a:t> </a:t>
            </a:r>
            <a:r>
              <a:rPr lang="de-AT" dirty="0" err="1"/>
              <a:t>work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local</a:t>
            </a:r>
            <a:r>
              <a:rPr lang="de-AT" dirty="0"/>
              <a:t> </a:t>
            </a:r>
            <a:r>
              <a:rPr lang="de-AT" dirty="0" err="1"/>
              <a:t>and</a:t>
            </a:r>
            <a:r>
              <a:rPr lang="de-AT" dirty="0"/>
              <a:t> </a:t>
            </a:r>
            <a:r>
              <a:rPr lang="de-AT" dirty="0" err="1"/>
              <a:t>interest</a:t>
            </a:r>
            <a:r>
              <a:rPr lang="de-AT" dirty="0"/>
              <a:t> </a:t>
            </a:r>
            <a:r>
              <a:rPr lang="de-AT" dirty="0" err="1"/>
              <a:t>groups</a:t>
            </a:r>
            <a:r>
              <a:rPr lang="de-AT" dirty="0"/>
              <a:t>, </a:t>
            </a:r>
          </a:p>
          <a:p>
            <a:pPr marL="710677" lvl="1" indent="-236892">
              <a:buFont typeface="+mj-lt"/>
              <a:buAutoNum type="arabicPeriod"/>
              <a:defRPr/>
            </a:pPr>
            <a:r>
              <a:rPr lang="de-AT" dirty="0" err="1"/>
              <a:t>media</a:t>
            </a:r>
            <a:r>
              <a:rPr lang="de-AT" dirty="0"/>
              <a:t> </a:t>
            </a:r>
            <a:r>
              <a:rPr lang="de-AT" dirty="0" err="1"/>
              <a:t>works</a:t>
            </a:r>
            <a:r>
              <a:rPr lang="de-AT" dirty="0"/>
              <a:t>, </a:t>
            </a:r>
            <a:r>
              <a:rPr lang="de-AT" dirty="0" err="1"/>
              <a:t>travel</a:t>
            </a:r>
            <a:r>
              <a:rPr lang="de-AT" dirty="0"/>
              <a:t> </a:t>
            </a:r>
            <a:r>
              <a:rPr lang="de-AT" dirty="0" err="1"/>
              <a:t>organisation</a:t>
            </a:r>
            <a:endParaRPr lang="de-AT" dirty="0"/>
          </a:p>
          <a:p>
            <a:pPr marL="473785" lvl="1">
              <a:defRPr/>
            </a:pPr>
            <a:endParaRPr lang="de-AT" dirty="0"/>
          </a:p>
          <a:p>
            <a:pPr marL="177669" indent="-177669">
              <a:buFont typeface="Symbol" panose="05050102010706020507" pitchFamily="18" charset="2"/>
              <a:buChar char="-"/>
              <a:defRPr/>
            </a:pPr>
            <a:r>
              <a:rPr lang="de-AT" dirty="0" err="1"/>
              <a:t>consider</a:t>
            </a:r>
            <a:r>
              <a:rPr lang="de-AT" dirty="0"/>
              <a:t> lack </a:t>
            </a:r>
            <a:r>
              <a:rPr lang="de-AT" dirty="0" err="1"/>
              <a:t>of</a:t>
            </a:r>
            <a:r>
              <a:rPr lang="de-AT" dirty="0"/>
              <a:t> personell </a:t>
            </a:r>
            <a:r>
              <a:rPr lang="de-AT" dirty="0" err="1"/>
              <a:t>ressources</a:t>
            </a:r>
            <a:r>
              <a:rPr lang="de-AT" dirty="0"/>
              <a:t> in </a:t>
            </a:r>
            <a:r>
              <a:rPr lang="de-AT" dirty="0" err="1"/>
              <a:t>case</a:t>
            </a:r>
            <a:r>
              <a:rPr lang="de-AT" dirty="0"/>
              <a:t> </a:t>
            </a:r>
            <a:r>
              <a:rPr lang="de-AT" dirty="0" err="1"/>
              <a:t>study</a:t>
            </a:r>
            <a:r>
              <a:rPr lang="de-AT" dirty="0"/>
              <a:t> </a:t>
            </a:r>
            <a:r>
              <a:rPr lang="de-AT" dirty="0" err="1"/>
              <a:t>regions</a:t>
            </a:r>
            <a:endParaRPr lang="de-AT" dirty="0"/>
          </a:p>
          <a:p>
            <a:pPr marL="177669" indent="-177669">
              <a:buFont typeface="Symbol" panose="05050102010706020507" pitchFamily="18" charset="2"/>
              <a:buChar char="-"/>
              <a:defRPr/>
            </a:pPr>
            <a:r>
              <a:rPr lang="de-AT" dirty="0" err="1"/>
              <a:t>very</a:t>
            </a:r>
            <a:r>
              <a:rPr lang="de-AT" dirty="0"/>
              <a:t> high </a:t>
            </a:r>
            <a:r>
              <a:rPr lang="de-AT" dirty="0" err="1"/>
              <a:t>effort</a:t>
            </a:r>
            <a:r>
              <a:rPr lang="de-AT" dirty="0"/>
              <a:t> on </a:t>
            </a:r>
            <a:r>
              <a:rPr lang="de-AT" dirty="0" err="1"/>
              <a:t>elaboration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survey</a:t>
            </a:r>
            <a:r>
              <a:rPr lang="de-AT" dirty="0"/>
              <a:t> </a:t>
            </a:r>
            <a:r>
              <a:rPr lang="de-AT" dirty="0" err="1"/>
              <a:t>and</a:t>
            </a:r>
            <a:r>
              <a:rPr lang="de-AT" dirty="0"/>
              <a:t> </a:t>
            </a:r>
            <a:r>
              <a:rPr lang="de-AT" dirty="0" err="1"/>
              <a:t>activation</a:t>
            </a:r>
            <a:r>
              <a:rPr lang="de-AT" dirty="0"/>
              <a:t> </a:t>
            </a:r>
            <a:r>
              <a:rPr lang="de-AT" dirty="0" err="1"/>
              <a:t>people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participate</a:t>
            </a:r>
            <a:r>
              <a:rPr lang="de-AT" dirty="0"/>
              <a:t> – </a:t>
            </a:r>
            <a:r>
              <a:rPr lang="de-AT" dirty="0" err="1"/>
              <a:t>little</a:t>
            </a:r>
            <a:r>
              <a:rPr lang="de-AT" dirty="0"/>
              <a:t> </a:t>
            </a:r>
            <a:r>
              <a:rPr lang="de-AT" dirty="0" err="1"/>
              <a:t>output</a:t>
            </a:r>
            <a:endParaRPr lang="de-AT" dirty="0"/>
          </a:p>
          <a:p>
            <a:pPr marL="177669" indent="-177669">
              <a:buFont typeface="Symbol" panose="05050102010706020507" pitchFamily="18" charset="2"/>
              <a:buChar char="-"/>
              <a:defRPr/>
            </a:pPr>
            <a:r>
              <a:rPr lang="de-AT" dirty="0" err="1"/>
              <a:t>project</a:t>
            </a:r>
            <a:r>
              <a:rPr lang="de-AT" dirty="0"/>
              <a:t> </a:t>
            </a:r>
            <a:r>
              <a:rPr lang="de-AT" dirty="0" err="1"/>
              <a:t>very</a:t>
            </a:r>
            <a:r>
              <a:rPr lang="de-AT" dirty="0"/>
              <a:t> </a:t>
            </a:r>
            <a:r>
              <a:rPr lang="de-AT" dirty="0" err="1"/>
              <a:t>much</a:t>
            </a:r>
            <a:r>
              <a:rPr lang="de-AT" dirty="0"/>
              <a:t> </a:t>
            </a:r>
            <a:r>
              <a:rPr lang="de-AT" dirty="0" err="1"/>
              <a:t>focused</a:t>
            </a:r>
            <a:r>
              <a:rPr lang="de-AT" dirty="0"/>
              <a:t> on </a:t>
            </a:r>
            <a:r>
              <a:rPr lang="de-AT" dirty="0" err="1"/>
              <a:t>analysis</a:t>
            </a:r>
            <a:r>
              <a:rPr lang="de-AT" dirty="0"/>
              <a:t> </a:t>
            </a:r>
            <a:r>
              <a:rPr lang="de-AT" dirty="0" err="1"/>
              <a:t>and</a:t>
            </a:r>
            <a:r>
              <a:rPr lang="de-AT" dirty="0"/>
              <a:t> </a:t>
            </a:r>
            <a:r>
              <a:rPr lang="de-AT" dirty="0" err="1"/>
              <a:t>inventory</a:t>
            </a:r>
            <a:r>
              <a:rPr lang="de-AT" dirty="0"/>
              <a:t> in </a:t>
            </a:r>
            <a:r>
              <a:rPr lang="de-AT" dirty="0" err="1"/>
              <a:t>case</a:t>
            </a:r>
            <a:r>
              <a:rPr lang="de-AT" dirty="0"/>
              <a:t> </a:t>
            </a:r>
            <a:r>
              <a:rPr lang="de-AT" dirty="0" err="1"/>
              <a:t>study</a:t>
            </a:r>
            <a:r>
              <a:rPr lang="de-AT" dirty="0"/>
              <a:t> </a:t>
            </a:r>
            <a:r>
              <a:rPr lang="de-AT" dirty="0" err="1"/>
              <a:t>regions</a:t>
            </a:r>
            <a:endParaRPr lang="de-AT" dirty="0"/>
          </a:p>
          <a:p>
            <a:pPr marL="177669" indent="-177669">
              <a:buFont typeface="Symbol" panose="05050102010706020507" pitchFamily="18" charset="2"/>
              <a:buChar char="-"/>
              <a:defRPr/>
            </a:pPr>
            <a:r>
              <a:rPr lang="de-AT" dirty="0" err="1"/>
              <a:t>mainly</a:t>
            </a:r>
            <a:r>
              <a:rPr lang="de-AT" dirty="0"/>
              <a:t> innerregional/</a:t>
            </a:r>
            <a:r>
              <a:rPr lang="de-AT" dirty="0" err="1"/>
              <a:t>local</a:t>
            </a:r>
            <a:r>
              <a:rPr lang="de-AT" dirty="0"/>
              <a:t> </a:t>
            </a:r>
            <a:r>
              <a:rPr lang="de-AT" dirty="0" err="1"/>
              <a:t>discussions</a:t>
            </a:r>
            <a:r>
              <a:rPr lang="de-AT" dirty="0"/>
              <a:t>/</a:t>
            </a:r>
            <a:r>
              <a:rPr lang="de-AT" dirty="0" err="1"/>
              <a:t>meetings</a:t>
            </a:r>
            <a:r>
              <a:rPr lang="de-AT" dirty="0"/>
              <a:t> </a:t>
            </a:r>
          </a:p>
          <a:p>
            <a:pPr marL="177669" indent="-177669">
              <a:buFont typeface="Symbol" panose="05050102010706020507" pitchFamily="18" charset="2"/>
              <a:buChar char="-"/>
              <a:defRPr/>
            </a:pPr>
            <a:r>
              <a:rPr lang="de-AT" dirty="0" err="1"/>
              <a:t>little</a:t>
            </a:r>
            <a:r>
              <a:rPr lang="de-AT" dirty="0"/>
              <a:t> </a:t>
            </a:r>
            <a:r>
              <a:rPr lang="de-AT" dirty="0" err="1"/>
              <a:t>impulses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regional </a:t>
            </a:r>
            <a:r>
              <a:rPr lang="de-AT" dirty="0" err="1"/>
              <a:t>work</a:t>
            </a:r>
            <a:r>
              <a:rPr lang="de-AT" dirty="0"/>
              <a:t> </a:t>
            </a:r>
            <a:r>
              <a:rPr lang="de-AT" dirty="0" err="1"/>
              <a:t>from</a:t>
            </a:r>
            <a:r>
              <a:rPr lang="de-AT" dirty="0"/>
              <a:t> Austrian </a:t>
            </a:r>
            <a:r>
              <a:rPr lang="de-AT" dirty="0" err="1"/>
              <a:t>state</a:t>
            </a:r>
            <a:r>
              <a:rPr lang="de-AT" dirty="0"/>
              <a:t>/</a:t>
            </a:r>
            <a:r>
              <a:rPr lang="de-AT" dirty="0" err="1"/>
              <a:t>Upperaustrian</a:t>
            </a:r>
            <a:r>
              <a:rPr lang="de-AT" dirty="0"/>
              <a:t> </a:t>
            </a:r>
            <a:r>
              <a:rPr lang="de-AT" dirty="0" err="1"/>
              <a:t>government</a:t>
            </a:r>
            <a:endParaRPr lang="de-AT" dirty="0"/>
          </a:p>
          <a:p>
            <a:pPr marL="710677" lvl="1" indent="-236892">
              <a:buFont typeface="+mj-lt"/>
              <a:buAutoNum type="arabicPeriod"/>
              <a:defRPr/>
            </a:pPr>
            <a:endParaRPr lang="de-AT" dirty="0"/>
          </a:p>
          <a:p>
            <a:pPr marL="177669" indent="-177669">
              <a:buFontTx/>
              <a:buChar char="-"/>
              <a:defRPr/>
            </a:pPr>
            <a:endParaRPr lang="de-AT" dirty="0"/>
          </a:p>
          <a:p>
            <a:pPr>
              <a:defRPr/>
            </a:pPr>
            <a:endParaRPr lang="de-AT" dirty="0"/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75640" indent="-298323"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93292" indent="-238658"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70609" indent="-238658"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147926" indent="-238658"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625242" indent="-23865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102559" indent="-23865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579876" indent="-23865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4057193" indent="-23865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0A56D8D-F4F9-4C3F-8ED1-9591541DF2BB}" type="slidenum">
              <a:rPr lang="en-US" altLang="de-DE"/>
              <a:pPr/>
              <a:t>16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1915031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AT" b="1" dirty="0" err="1"/>
              <a:t>we</a:t>
            </a:r>
            <a:r>
              <a:rPr lang="de-AT" b="1" dirty="0"/>
              <a:t> </a:t>
            </a:r>
            <a:r>
              <a:rPr lang="de-AT" b="1" dirty="0" err="1"/>
              <a:t>want</a:t>
            </a:r>
            <a:r>
              <a:rPr lang="de-AT" b="1" dirty="0"/>
              <a:t> …</a:t>
            </a:r>
          </a:p>
          <a:p>
            <a:pPr marL="177669" indent="-177669">
              <a:buFontTx/>
              <a:buChar char="-"/>
              <a:defRPr/>
            </a:pPr>
            <a:r>
              <a:rPr lang="de-AT" dirty="0"/>
              <a:t>on-</a:t>
            </a:r>
            <a:r>
              <a:rPr lang="de-AT" dirty="0" err="1"/>
              <a:t>going</a:t>
            </a:r>
            <a:r>
              <a:rPr lang="de-AT" dirty="0"/>
              <a:t> </a:t>
            </a:r>
            <a:r>
              <a:rPr lang="de-AT" dirty="0" err="1"/>
              <a:t>communication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, </a:t>
            </a:r>
            <a:r>
              <a:rPr lang="de-AT" dirty="0" err="1"/>
              <a:t>and</a:t>
            </a:r>
            <a:r>
              <a:rPr lang="de-AT" dirty="0"/>
              <a:t> </a:t>
            </a:r>
            <a:r>
              <a:rPr lang="de-AT" dirty="0" err="1"/>
              <a:t>dialogue</a:t>
            </a:r>
            <a:r>
              <a:rPr lang="de-AT" dirty="0"/>
              <a:t> </a:t>
            </a:r>
            <a:r>
              <a:rPr lang="de-AT" dirty="0" err="1"/>
              <a:t>about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extensive </a:t>
            </a:r>
            <a:r>
              <a:rPr lang="de-AT" dirty="0" err="1"/>
              <a:t>results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GLAMURS </a:t>
            </a:r>
            <a:r>
              <a:rPr lang="de-AT" dirty="0" err="1"/>
              <a:t>and</a:t>
            </a:r>
            <a:r>
              <a:rPr lang="de-AT" dirty="0"/>
              <a:t> </a:t>
            </a:r>
            <a:r>
              <a:rPr lang="de-AT" dirty="0" err="1"/>
              <a:t>our</a:t>
            </a:r>
            <a:r>
              <a:rPr lang="de-AT" baseline="0" dirty="0"/>
              <a:t> </a:t>
            </a:r>
            <a:r>
              <a:rPr lang="de-AT" baseline="0" dirty="0" err="1"/>
              <a:t>vision</a:t>
            </a:r>
            <a:r>
              <a:rPr lang="de-AT" baseline="0" dirty="0"/>
              <a:t> </a:t>
            </a:r>
            <a:r>
              <a:rPr lang="de-AT" baseline="0" dirty="0" err="1"/>
              <a:t>for</a:t>
            </a:r>
            <a:r>
              <a:rPr lang="de-AT" baseline="0" dirty="0"/>
              <a:t> 2040 </a:t>
            </a:r>
            <a:endParaRPr lang="de-AT" dirty="0"/>
          </a:p>
          <a:p>
            <a:pPr marL="177669" indent="-177669">
              <a:buFontTx/>
              <a:buChar char="-"/>
              <a:defRPr/>
            </a:pPr>
            <a:r>
              <a:rPr lang="de-AT" dirty="0" err="1"/>
              <a:t>change</a:t>
            </a:r>
            <a:r>
              <a:rPr lang="de-AT" dirty="0"/>
              <a:t> </a:t>
            </a:r>
            <a:r>
              <a:rPr lang="de-AT" dirty="0" err="1"/>
              <a:t>needs</a:t>
            </a:r>
            <a:r>
              <a:rPr lang="de-AT" dirty="0"/>
              <a:t> </a:t>
            </a:r>
            <a:r>
              <a:rPr lang="de-AT" dirty="0" err="1"/>
              <a:t>local</a:t>
            </a:r>
            <a:r>
              <a:rPr lang="de-AT" dirty="0"/>
              <a:t> </a:t>
            </a:r>
            <a:r>
              <a:rPr lang="de-AT" dirty="0" err="1"/>
              <a:t>contact</a:t>
            </a:r>
            <a:r>
              <a:rPr lang="de-AT" dirty="0"/>
              <a:t> </a:t>
            </a:r>
            <a:r>
              <a:rPr lang="de-AT" dirty="0" err="1"/>
              <a:t>person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stick on </a:t>
            </a:r>
            <a:r>
              <a:rPr lang="de-AT" dirty="0" err="1"/>
              <a:t>this</a:t>
            </a:r>
            <a:r>
              <a:rPr lang="de-AT" dirty="0"/>
              <a:t> </a:t>
            </a:r>
            <a:r>
              <a:rPr lang="de-AT" dirty="0" err="1"/>
              <a:t>topic</a:t>
            </a:r>
            <a:r>
              <a:rPr lang="de-AT" dirty="0"/>
              <a:t> in </a:t>
            </a:r>
            <a:r>
              <a:rPr lang="de-AT" dirty="0" err="1"/>
              <a:t>our</a:t>
            </a:r>
            <a:r>
              <a:rPr lang="de-AT" dirty="0"/>
              <a:t> </a:t>
            </a:r>
            <a:r>
              <a:rPr lang="de-AT" dirty="0" err="1"/>
              <a:t>region</a:t>
            </a:r>
            <a:r>
              <a:rPr lang="de-AT" dirty="0"/>
              <a:t> in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next</a:t>
            </a:r>
            <a:r>
              <a:rPr lang="de-AT" baseline="0" dirty="0"/>
              <a:t> </a:t>
            </a:r>
            <a:r>
              <a:rPr lang="de-AT" baseline="0" dirty="0" err="1"/>
              <a:t>years</a:t>
            </a:r>
            <a:r>
              <a:rPr lang="de-AT" baseline="0" dirty="0"/>
              <a:t> </a:t>
            </a:r>
            <a:r>
              <a:rPr lang="de-AT" baseline="0" dirty="0" err="1"/>
              <a:t>to</a:t>
            </a:r>
            <a:r>
              <a:rPr lang="de-AT" baseline="0" dirty="0"/>
              <a:t> </a:t>
            </a:r>
            <a:r>
              <a:rPr lang="de-AT" baseline="0" dirty="0" err="1"/>
              <a:t>come</a:t>
            </a:r>
            <a:endParaRPr lang="de-AT" dirty="0"/>
          </a:p>
          <a:p>
            <a:pPr marL="177669" indent="-177669">
              <a:buFontTx/>
              <a:buChar char="-"/>
              <a:defRPr/>
            </a:pPr>
            <a:r>
              <a:rPr lang="de-AT" dirty="0" err="1"/>
              <a:t>extend</a:t>
            </a:r>
            <a:r>
              <a:rPr lang="de-AT" dirty="0"/>
              <a:t> </a:t>
            </a:r>
            <a:r>
              <a:rPr lang="de-AT" dirty="0" err="1"/>
              <a:t>services</a:t>
            </a:r>
            <a:r>
              <a:rPr lang="de-AT" dirty="0"/>
              <a:t> </a:t>
            </a:r>
            <a:r>
              <a:rPr lang="de-AT" dirty="0" err="1"/>
              <a:t>provided</a:t>
            </a:r>
            <a:r>
              <a:rPr lang="de-AT" dirty="0"/>
              <a:t> </a:t>
            </a:r>
            <a:r>
              <a:rPr lang="de-AT" dirty="0" err="1"/>
              <a:t>from</a:t>
            </a:r>
            <a:r>
              <a:rPr lang="de-AT" dirty="0"/>
              <a:t> </a:t>
            </a:r>
            <a:r>
              <a:rPr lang="de-AT" dirty="0" err="1"/>
              <a:t>our</a:t>
            </a:r>
            <a:r>
              <a:rPr lang="de-AT" dirty="0"/>
              <a:t> </a:t>
            </a:r>
            <a:r>
              <a:rPr lang="de-AT" dirty="0" err="1"/>
              <a:t>office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region</a:t>
            </a:r>
            <a:r>
              <a:rPr lang="de-AT" dirty="0"/>
              <a:t>:</a:t>
            </a:r>
          </a:p>
          <a:p>
            <a:pPr marL="710677" lvl="1" indent="-236892">
              <a:buFont typeface="+mj-lt"/>
              <a:buAutoNum type="arabicPeriod"/>
              <a:defRPr/>
            </a:pPr>
            <a:r>
              <a:rPr lang="de-AT" dirty="0" err="1"/>
              <a:t>linking</a:t>
            </a:r>
            <a:r>
              <a:rPr lang="de-AT" baseline="0" dirty="0"/>
              <a:t> </a:t>
            </a:r>
            <a:r>
              <a:rPr lang="de-AT" baseline="0" dirty="0" err="1"/>
              <a:t>research</a:t>
            </a:r>
            <a:r>
              <a:rPr lang="de-AT" baseline="0" dirty="0"/>
              <a:t> </a:t>
            </a:r>
            <a:r>
              <a:rPr lang="de-AT" baseline="0" dirty="0" err="1"/>
              <a:t>results</a:t>
            </a:r>
            <a:r>
              <a:rPr lang="de-AT" baseline="0" dirty="0"/>
              <a:t> </a:t>
            </a:r>
            <a:r>
              <a:rPr lang="de-AT" baseline="0" dirty="0" err="1"/>
              <a:t>with</a:t>
            </a:r>
            <a:r>
              <a:rPr lang="de-AT" baseline="0" dirty="0"/>
              <a:t> </a:t>
            </a:r>
            <a:r>
              <a:rPr lang="de-AT" baseline="0" dirty="0" err="1"/>
              <a:t>practical</a:t>
            </a:r>
            <a:r>
              <a:rPr lang="de-AT" baseline="0" dirty="0"/>
              <a:t> </a:t>
            </a:r>
            <a:r>
              <a:rPr lang="de-AT" baseline="0" dirty="0" err="1"/>
              <a:t>knowledge</a:t>
            </a:r>
            <a:endParaRPr lang="de-AT" baseline="0" dirty="0"/>
          </a:p>
          <a:p>
            <a:pPr marL="710677" lvl="1" indent="-236892">
              <a:buFont typeface="+mj-lt"/>
              <a:buAutoNum type="arabicPeriod"/>
              <a:defRPr/>
            </a:pPr>
            <a:r>
              <a:rPr lang="de-AT" sz="1300" dirty="0" err="1"/>
              <a:t>process</a:t>
            </a:r>
            <a:r>
              <a:rPr lang="de-AT" sz="1300" dirty="0"/>
              <a:t> </a:t>
            </a:r>
            <a:r>
              <a:rPr lang="de-AT" sz="1300" dirty="0" err="1"/>
              <a:t>oriented</a:t>
            </a:r>
            <a:r>
              <a:rPr lang="de-AT" sz="1300" dirty="0"/>
              <a:t> </a:t>
            </a:r>
            <a:r>
              <a:rPr lang="de-AT" sz="1300" dirty="0" err="1"/>
              <a:t>guidanec</a:t>
            </a:r>
            <a:r>
              <a:rPr lang="de-AT" sz="1300" dirty="0"/>
              <a:t> </a:t>
            </a:r>
            <a:r>
              <a:rPr lang="de-AT" sz="1300" dirty="0" err="1"/>
              <a:t>of</a:t>
            </a:r>
            <a:r>
              <a:rPr lang="de-AT" sz="1300" dirty="0"/>
              <a:t> </a:t>
            </a:r>
            <a:r>
              <a:rPr lang="de-AT" sz="1300" dirty="0" err="1"/>
              <a:t>the</a:t>
            </a:r>
            <a:r>
              <a:rPr lang="de-AT" sz="1300" dirty="0"/>
              <a:t> </a:t>
            </a:r>
            <a:r>
              <a:rPr lang="de-AT" sz="1300" dirty="0" err="1"/>
              <a:t>vision</a:t>
            </a:r>
            <a:r>
              <a:rPr lang="de-AT" sz="1300" dirty="0"/>
              <a:t> 2040</a:t>
            </a:r>
          </a:p>
          <a:p>
            <a:pPr marL="710677" lvl="1" indent="-236892">
              <a:buFont typeface="+mj-lt"/>
              <a:buAutoNum type="arabicPeriod"/>
              <a:defRPr/>
            </a:pPr>
            <a:r>
              <a:rPr lang="de-AT" sz="1300" dirty="0"/>
              <a:t>Implementation </a:t>
            </a:r>
            <a:r>
              <a:rPr lang="de-AT" sz="1300" dirty="0" err="1"/>
              <a:t>of</a:t>
            </a:r>
            <a:r>
              <a:rPr lang="de-AT" sz="1300" dirty="0"/>
              <a:t> </a:t>
            </a:r>
            <a:r>
              <a:rPr lang="de-AT" sz="1300" dirty="0" err="1"/>
              <a:t>short</a:t>
            </a:r>
            <a:r>
              <a:rPr lang="de-AT" sz="1300" dirty="0"/>
              <a:t>-medium-</a:t>
            </a:r>
            <a:r>
              <a:rPr lang="de-AT" sz="1300" dirty="0" err="1"/>
              <a:t>long</a:t>
            </a:r>
            <a:r>
              <a:rPr lang="de-AT" sz="1300" dirty="0"/>
              <a:t> </a:t>
            </a:r>
            <a:r>
              <a:rPr lang="de-AT" sz="1300" dirty="0" err="1"/>
              <a:t>term</a:t>
            </a:r>
            <a:r>
              <a:rPr lang="de-AT" sz="1300" dirty="0"/>
              <a:t> </a:t>
            </a:r>
            <a:r>
              <a:rPr lang="de-AT" sz="1300" dirty="0" err="1"/>
              <a:t>measures</a:t>
            </a:r>
            <a:r>
              <a:rPr lang="de-AT" sz="1300" dirty="0"/>
              <a:t> </a:t>
            </a:r>
            <a:r>
              <a:rPr lang="de-AT" sz="1300" dirty="0" err="1"/>
              <a:t>related</a:t>
            </a:r>
            <a:r>
              <a:rPr lang="de-AT" sz="1300" dirty="0"/>
              <a:t> </a:t>
            </a:r>
            <a:r>
              <a:rPr lang="de-AT" sz="1300" dirty="0" err="1"/>
              <a:t>to</a:t>
            </a:r>
            <a:r>
              <a:rPr lang="de-AT" sz="1300" dirty="0"/>
              <a:t> </a:t>
            </a:r>
            <a:r>
              <a:rPr lang="de-AT" sz="1300" dirty="0" err="1"/>
              <a:t>the</a:t>
            </a:r>
            <a:r>
              <a:rPr lang="de-AT" sz="1300" dirty="0"/>
              <a:t> </a:t>
            </a:r>
            <a:r>
              <a:rPr lang="de-AT" sz="1300" dirty="0" err="1"/>
              <a:t>eight</a:t>
            </a:r>
            <a:r>
              <a:rPr lang="de-AT" sz="1300" dirty="0"/>
              <a:t> </a:t>
            </a:r>
            <a:r>
              <a:rPr lang="de-AT" sz="1300" dirty="0" err="1"/>
              <a:t>topics</a:t>
            </a:r>
            <a:r>
              <a:rPr lang="de-AT" sz="1300" dirty="0"/>
              <a:t> </a:t>
            </a:r>
            <a:r>
              <a:rPr lang="de-AT" sz="1300" dirty="0" err="1"/>
              <a:t>of</a:t>
            </a:r>
            <a:r>
              <a:rPr lang="de-AT" sz="1300" dirty="0"/>
              <a:t> </a:t>
            </a:r>
            <a:r>
              <a:rPr lang="de-AT" sz="1300" dirty="0" err="1"/>
              <a:t>the</a:t>
            </a:r>
            <a:r>
              <a:rPr lang="de-AT" sz="1300" dirty="0"/>
              <a:t> </a:t>
            </a:r>
            <a:r>
              <a:rPr lang="de-AT" sz="1300" dirty="0" err="1"/>
              <a:t>vision</a:t>
            </a:r>
            <a:r>
              <a:rPr lang="de-AT" sz="1300" dirty="0"/>
              <a:t> </a:t>
            </a:r>
            <a:r>
              <a:rPr lang="de-AT" sz="1300" dirty="0" err="1"/>
              <a:t>and</a:t>
            </a:r>
            <a:r>
              <a:rPr lang="de-AT" sz="1300" dirty="0"/>
              <a:t>/</a:t>
            </a:r>
            <a:r>
              <a:rPr lang="de-AT" sz="1300" dirty="0" err="1"/>
              <a:t>or</a:t>
            </a:r>
            <a:r>
              <a:rPr lang="de-AT" sz="1300" dirty="0"/>
              <a:t> a </a:t>
            </a:r>
            <a:r>
              <a:rPr lang="de-AT" sz="1300" dirty="0" err="1"/>
              <a:t>selection</a:t>
            </a:r>
            <a:r>
              <a:rPr lang="de-AT" sz="1300" dirty="0"/>
              <a:t> </a:t>
            </a:r>
            <a:r>
              <a:rPr lang="de-AT" sz="1300" dirty="0" err="1"/>
              <a:t>of</a:t>
            </a:r>
            <a:r>
              <a:rPr lang="de-AT" sz="1300" dirty="0"/>
              <a:t> </a:t>
            </a:r>
            <a:r>
              <a:rPr lang="de-AT" sz="1300" dirty="0" err="1"/>
              <a:t>topics</a:t>
            </a:r>
            <a:endParaRPr lang="de-AT" sz="1300" dirty="0"/>
          </a:p>
          <a:p>
            <a:pPr indent="-3532">
              <a:defRPr/>
            </a:pPr>
            <a:r>
              <a:rPr lang="de-AT" dirty="0"/>
              <a:t>… </a:t>
            </a:r>
            <a:r>
              <a:rPr lang="de-AT" dirty="0" err="1"/>
              <a:t>to</a:t>
            </a:r>
            <a:r>
              <a:rPr lang="de-AT" baseline="0" dirty="0"/>
              <a:t> </a:t>
            </a:r>
            <a:r>
              <a:rPr lang="de-AT" baseline="0" dirty="0" err="1"/>
              <a:t>be</a:t>
            </a:r>
            <a:r>
              <a:rPr lang="de-AT" baseline="0" dirty="0"/>
              <a:t> a </a:t>
            </a:r>
            <a:r>
              <a:rPr lang="de-AT" baseline="0" dirty="0" err="1"/>
              <a:t>driver</a:t>
            </a:r>
            <a:r>
              <a:rPr lang="de-AT" baseline="0" dirty="0"/>
              <a:t> </a:t>
            </a:r>
            <a:r>
              <a:rPr lang="de-AT" baseline="0" dirty="0" err="1"/>
              <a:t>for</a:t>
            </a:r>
            <a:r>
              <a:rPr lang="de-AT" baseline="0" dirty="0"/>
              <a:t> </a:t>
            </a:r>
            <a:r>
              <a:rPr lang="de-AT" baseline="0" dirty="0" err="1"/>
              <a:t>the</a:t>
            </a:r>
            <a:r>
              <a:rPr lang="de-AT" baseline="0" dirty="0"/>
              <a:t> </a:t>
            </a:r>
            <a:r>
              <a:rPr lang="de-AT" baseline="0" dirty="0" err="1"/>
              <a:t>implementation</a:t>
            </a:r>
            <a:r>
              <a:rPr lang="de-AT" baseline="0" dirty="0"/>
              <a:t> </a:t>
            </a:r>
            <a:r>
              <a:rPr lang="de-AT" baseline="0" dirty="0" err="1"/>
              <a:t>of</a:t>
            </a:r>
            <a:r>
              <a:rPr lang="de-AT" baseline="0" dirty="0"/>
              <a:t> </a:t>
            </a:r>
            <a:r>
              <a:rPr lang="de-AT" baseline="0" dirty="0" err="1"/>
              <a:t>the</a:t>
            </a:r>
            <a:r>
              <a:rPr lang="de-AT" baseline="0" dirty="0"/>
              <a:t> </a:t>
            </a:r>
            <a:r>
              <a:rPr lang="de-AT" baseline="0" dirty="0" err="1"/>
              <a:t>vision</a:t>
            </a:r>
            <a:r>
              <a:rPr lang="de-AT" baseline="0" dirty="0"/>
              <a:t> 2040</a:t>
            </a:r>
          </a:p>
          <a:p>
            <a:pPr indent="-3532">
              <a:defRPr/>
            </a:pPr>
            <a:endParaRPr lang="de-AT" baseline="0" dirty="0"/>
          </a:p>
          <a:p>
            <a:pPr indent="-3532">
              <a:defRPr/>
            </a:pPr>
            <a:r>
              <a:rPr lang="de-AT" baseline="0" dirty="0"/>
              <a:t>(</a:t>
            </a:r>
            <a:r>
              <a:rPr lang="de-AT" baseline="0" dirty="0" err="1"/>
              <a:t>draft</a:t>
            </a:r>
            <a:r>
              <a:rPr lang="de-AT" baseline="0" dirty="0"/>
              <a:t> </a:t>
            </a:r>
            <a:r>
              <a:rPr lang="de-AT" baseline="0" dirty="0" err="1"/>
              <a:t>goals</a:t>
            </a:r>
            <a:r>
              <a:rPr lang="de-AT" baseline="0" dirty="0"/>
              <a:t> </a:t>
            </a:r>
            <a:r>
              <a:rPr lang="de-AT" baseline="0" dirty="0" err="1"/>
              <a:t>of</a:t>
            </a:r>
            <a:r>
              <a:rPr lang="de-AT" baseline="0" dirty="0"/>
              <a:t> a </a:t>
            </a:r>
            <a:r>
              <a:rPr lang="de-AT" baseline="0" dirty="0" err="1"/>
              <a:t>project</a:t>
            </a:r>
            <a:r>
              <a:rPr lang="de-AT" baseline="0" dirty="0"/>
              <a:t> </a:t>
            </a:r>
            <a:r>
              <a:rPr lang="de-AT" baseline="0" dirty="0" err="1"/>
              <a:t>fiche</a:t>
            </a:r>
            <a:r>
              <a:rPr lang="de-AT" baseline="0" dirty="0"/>
              <a:t> </a:t>
            </a:r>
            <a:r>
              <a:rPr lang="de-AT" baseline="0" dirty="0" err="1"/>
              <a:t>for</a:t>
            </a:r>
            <a:r>
              <a:rPr lang="de-AT" baseline="0" dirty="0"/>
              <a:t> follow-</a:t>
            </a:r>
            <a:r>
              <a:rPr lang="de-AT" baseline="0" dirty="0" err="1"/>
              <a:t>up</a:t>
            </a:r>
            <a:r>
              <a:rPr lang="de-AT" baseline="0" dirty="0"/>
              <a:t> </a:t>
            </a:r>
            <a:r>
              <a:rPr lang="de-AT" baseline="0" dirty="0" err="1"/>
              <a:t>activities</a:t>
            </a:r>
            <a:r>
              <a:rPr lang="de-AT" baseline="0" dirty="0"/>
              <a:t> </a:t>
            </a:r>
            <a:r>
              <a:rPr lang="de-AT" baseline="0" dirty="0" err="1"/>
              <a:t>within</a:t>
            </a:r>
            <a:r>
              <a:rPr lang="de-AT" baseline="0" dirty="0"/>
              <a:t> </a:t>
            </a:r>
            <a:r>
              <a:rPr lang="de-AT" baseline="0" dirty="0" err="1"/>
              <a:t>the</a:t>
            </a:r>
            <a:r>
              <a:rPr lang="de-AT" baseline="0" dirty="0"/>
              <a:t> LEADER </a:t>
            </a:r>
            <a:r>
              <a:rPr lang="de-AT" baseline="0" dirty="0" err="1"/>
              <a:t>approach</a:t>
            </a:r>
            <a:r>
              <a:rPr lang="de-AT" baseline="0" dirty="0"/>
              <a:t> </a:t>
            </a:r>
            <a:r>
              <a:rPr lang="de-AT" baseline="0" dirty="0" err="1"/>
              <a:t>of</a:t>
            </a:r>
            <a:r>
              <a:rPr lang="de-AT" baseline="0" dirty="0"/>
              <a:t> European Union)</a:t>
            </a:r>
            <a:endParaRPr lang="de-AT" dirty="0"/>
          </a:p>
          <a:p>
            <a:pPr>
              <a:defRPr/>
            </a:pPr>
            <a:endParaRPr lang="de-AT" dirty="0"/>
          </a:p>
        </p:txBody>
      </p:sp>
      <p:sp>
        <p:nvSpPr>
          <p:cNvPr id="1741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75640" indent="-298323"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93292" indent="-238658"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70609" indent="-238658"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147926" indent="-238658"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625242" indent="-23865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102559" indent="-23865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579876" indent="-23865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4057193" indent="-23865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9677EC3-D352-4364-B3CD-FDA27D6C4B73}" type="slidenum">
              <a:rPr lang="en-US" altLang="de-DE"/>
              <a:pPr/>
              <a:t>17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2924276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AT" u="sng" dirty="0"/>
              <a:t>Research</a:t>
            </a:r>
          </a:p>
          <a:p>
            <a:pPr marL="236892" indent="-236892">
              <a:buFont typeface="+mj-lt"/>
              <a:buAutoNum type="arabicPeriod"/>
              <a:defRPr/>
            </a:pPr>
            <a:r>
              <a:rPr lang="de-AT" dirty="0" err="1"/>
              <a:t>What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needed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activate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knowledge</a:t>
            </a:r>
            <a:r>
              <a:rPr lang="de-AT" dirty="0"/>
              <a:t> </a:t>
            </a:r>
            <a:r>
              <a:rPr lang="de-AT" dirty="0" err="1"/>
              <a:t>gained</a:t>
            </a:r>
            <a:r>
              <a:rPr lang="de-AT" dirty="0"/>
              <a:t>? </a:t>
            </a:r>
          </a:p>
          <a:p>
            <a:pPr marL="236892" indent="-236892">
              <a:buFont typeface="+mj-lt"/>
              <a:buAutoNum type="arabicPeriod"/>
              <a:defRPr/>
            </a:pPr>
            <a:r>
              <a:rPr lang="de-AT" dirty="0" err="1"/>
              <a:t>How</a:t>
            </a:r>
            <a:r>
              <a:rPr lang="de-AT" dirty="0"/>
              <a:t> </a:t>
            </a:r>
            <a:r>
              <a:rPr lang="de-AT" dirty="0" err="1"/>
              <a:t>could</a:t>
            </a:r>
            <a:r>
              <a:rPr lang="de-AT" dirty="0"/>
              <a:t> </a:t>
            </a:r>
            <a:r>
              <a:rPr lang="de-AT" dirty="0" err="1"/>
              <a:t>be</a:t>
            </a:r>
            <a:r>
              <a:rPr lang="de-AT" dirty="0"/>
              <a:t> </a:t>
            </a:r>
            <a:r>
              <a:rPr lang="de-AT" dirty="0" err="1"/>
              <a:t>profits</a:t>
            </a:r>
            <a:r>
              <a:rPr lang="de-AT" dirty="0"/>
              <a:t> </a:t>
            </a:r>
            <a:r>
              <a:rPr lang="de-AT" dirty="0" err="1"/>
              <a:t>generated</a:t>
            </a:r>
            <a:r>
              <a:rPr lang="de-AT" dirty="0"/>
              <a:t>?</a:t>
            </a:r>
          </a:p>
          <a:p>
            <a:pPr>
              <a:defRPr/>
            </a:pPr>
            <a:endParaRPr lang="de-AT" dirty="0"/>
          </a:p>
          <a:p>
            <a:pPr>
              <a:defRPr/>
            </a:pPr>
            <a:r>
              <a:rPr lang="de-AT" u="sng" dirty="0" err="1"/>
              <a:t>Government</a:t>
            </a:r>
            <a:endParaRPr lang="de-AT" u="sng" dirty="0"/>
          </a:p>
          <a:p>
            <a:pPr marL="236892" indent="-236892">
              <a:buFont typeface="+mj-lt"/>
              <a:buAutoNum type="arabicPeriod"/>
              <a:defRPr/>
            </a:pPr>
            <a:r>
              <a:rPr lang="de-AT" dirty="0" err="1"/>
              <a:t>consider</a:t>
            </a:r>
            <a:r>
              <a:rPr lang="de-AT" dirty="0"/>
              <a:t> </a:t>
            </a:r>
            <a:r>
              <a:rPr lang="de-AT" dirty="0" err="1"/>
              <a:t>short</a:t>
            </a:r>
            <a:r>
              <a:rPr lang="de-AT" dirty="0"/>
              <a:t> </a:t>
            </a:r>
            <a:r>
              <a:rPr lang="de-AT" dirty="0" err="1"/>
              <a:t>term</a:t>
            </a:r>
            <a:r>
              <a:rPr lang="de-AT" dirty="0"/>
              <a:t>, medium </a:t>
            </a:r>
            <a:r>
              <a:rPr lang="de-AT" dirty="0" err="1"/>
              <a:t>term</a:t>
            </a:r>
            <a:r>
              <a:rPr lang="de-AT" dirty="0"/>
              <a:t>, </a:t>
            </a:r>
            <a:r>
              <a:rPr lang="de-AT" dirty="0" err="1"/>
              <a:t>long</a:t>
            </a:r>
            <a:r>
              <a:rPr lang="de-AT" dirty="0"/>
              <a:t> </a:t>
            </a:r>
            <a:r>
              <a:rPr lang="de-AT" dirty="0" err="1"/>
              <a:t>term</a:t>
            </a:r>
            <a:r>
              <a:rPr lang="de-AT" dirty="0"/>
              <a:t> </a:t>
            </a:r>
            <a:r>
              <a:rPr lang="de-AT" dirty="0" err="1"/>
              <a:t>needs</a:t>
            </a:r>
            <a:r>
              <a:rPr lang="de-AT" dirty="0"/>
              <a:t> on </a:t>
            </a:r>
            <a:r>
              <a:rPr lang="de-AT" dirty="0" err="1"/>
              <a:t>local</a:t>
            </a:r>
            <a:r>
              <a:rPr lang="de-AT" dirty="0"/>
              <a:t> </a:t>
            </a:r>
            <a:r>
              <a:rPr lang="de-AT" dirty="0" err="1"/>
              <a:t>level</a:t>
            </a:r>
            <a:r>
              <a:rPr lang="de-AT" dirty="0"/>
              <a:t>? </a:t>
            </a:r>
          </a:p>
          <a:p>
            <a:pPr marL="236892" indent="-236892">
              <a:buFont typeface="+mj-lt"/>
              <a:buAutoNum type="arabicPeriod"/>
              <a:defRPr/>
            </a:pPr>
            <a:r>
              <a:rPr lang="de-AT" dirty="0" err="1"/>
              <a:t>Differentiate</a:t>
            </a:r>
            <a:r>
              <a:rPr lang="de-AT" dirty="0"/>
              <a:t>:</a:t>
            </a:r>
          </a:p>
          <a:p>
            <a:pPr marL="829123" lvl="1" indent="-355339">
              <a:buFont typeface="Arial" panose="020B0604020202020204" pitchFamily="34" charset="0"/>
              <a:buChar char="•"/>
              <a:defRPr/>
            </a:pPr>
            <a:r>
              <a:rPr lang="de-AT" dirty="0" err="1"/>
              <a:t>observers</a:t>
            </a:r>
            <a:endParaRPr lang="de-AT" dirty="0"/>
          </a:p>
          <a:p>
            <a:pPr marL="829123" lvl="1" indent="-355339">
              <a:buFont typeface="Arial" panose="020B0604020202020204" pitchFamily="34" charset="0"/>
              <a:buChar char="•"/>
              <a:defRPr/>
            </a:pPr>
            <a:r>
              <a:rPr lang="de-AT" dirty="0" err="1"/>
              <a:t>partnership</a:t>
            </a:r>
            <a:endParaRPr lang="de-AT" dirty="0"/>
          </a:p>
          <a:p>
            <a:pPr marL="829123" lvl="1" indent="-355339">
              <a:buFont typeface="Arial" panose="020B0604020202020204" pitchFamily="34" charset="0"/>
              <a:buChar char="•"/>
              <a:defRPr/>
            </a:pPr>
            <a:r>
              <a:rPr lang="de-AT" dirty="0" err="1"/>
              <a:t>expertise</a:t>
            </a:r>
            <a:endParaRPr lang="de-AT" dirty="0"/>
          </a:p>
          <a:p>
            <a:pPr marL="829123" lvl="1" indent="-355339">
              <a:buFont typeface="Arial" panose="020B0604020202020204" pitchFamily="34" charset="0"/>
              <a:buChar char="•"/>
              <a:defRPr/>
            </a:pPr>
            <a:r>
              <a:rPr lang="de-AT" dirty="0" err="1"/>
              <a:t>pilot</a:t>
            </a:r>
            <a:r>
              <a:rPr lang="de-AT" dirty="0"/>
              <a:t>/</a:t>
            </a:r>
            <a:r>
              <a:rPr lang="de-AT" dirty="0" err="1"/>
              <a:t>pioniers</a:t>
            </a:r>
            <a:endParaRPr lang="de-AT" dirty="0"/>
          </a:p>
          <a:p>
            <a:pPr>
              <a:defRPr/>
            </a:pPr>
            <a:endParaRPr lang="de-AT" dirty="0"/>
          </a:p>
          <a:p>
            <a:pPr>
              <a:defRPr/>
            </a:pPr>
            <a:r>
              <a:rPr lang="de-AT" u="sng" dirty="0"/>
              <a:t>All </a:t>
            </a:r>
            <a:r>
              <a:rPr lang="de-AT" u="sng" dirty="0" err="1"/>
              <a:t>together</a:t>
            </a:r>
            <a:r>
              <a:rPr lang="de-AT" u="sng" dirty="0"/>
              <a:t>:</a:t>
            </a:r>
          </a:p>
          <a:p>
            <a:pPr>
              <a:defRPr/>
            </a:pPr>
            <a:r>
              <a:rPr lang="de-AT" dirty="0" err="1"/>
              <a:t>What</a:t>
            </a:r>
            <a:r>
              <a:rPr lang="de-AT" dirty="0"/>
              <a:t> </a:t>
            </a:r>
            <a:r>
              <a:rPr lang="de-AT" dirty="0" err="1"/>
              <a:t>are</a:t>
            </a:r>
            <a:r>
              <a:rPr lang="de-AT" dirty="0"/>
              <a:t> </a:t>
            </a:r>
            <a:r>
              <a:rPr lang="de-AT" dirty="0" err="1"/>
              <a:t>needs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next</a:t>
            </a:r>
            <a:r>
              <a:rPr lang="de-AT" dirty="0"/>
              <a:t> 20 </a:t>
            </a:r>
            <a:r>
              <a:rPr lang="de-AT" dirty="0" err="1"/>
              <a:t>years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our</a:t>
            </a:r>
            <a:r>
              <a:rPr lang="de-AT" dirty="0"/>
              <a:t> </a:t>
            </a:r>
            <a:r>
              <a:rPr lang="de-AT" dirty="0" err="1"/>
              <a:t>society</a:t>
            </a:r>
            <a:r>
              <a:rPr lang="de-AT" dirty="0"/>
              <a:t>? </a:t>
            </a:r>
          </a:p>
          <a:p>
            <a:pPr>
              <a:defRPr/>
            </a:pPr>
            <a:r>
              <a:rPr lang="de-AT" dirty="0" err="1"/>
              <a:t>How</a:t>
            </a:r>
            <a:r>
              <a:rPr lang="de-AT" dirty="0"/>
              <a:t> will time-</a:t>
            </a:r>
            <a:r>
              <a:rPr lang="de-AT" dirty="0" err="1"/>
              <a:t>usage</a:t>
            </a:r>
            <a:r>
              <a:rPr lang="de-AT" dirty="0"/>
              <a:t> </a:t>
            </a:r>
            <a:r>
              <a:rPr lang="de-AT" dirty="0" err="1"/>
              <a:t>look</a:t>
            </a:r>
            <a:r>
              <a:rPr lang="de-AT" dirty="0"/>
              <a:t> like (</a:t>
            </a:r>
            <a:r>
              <a:rPr lang="de-AT" dirty="0" err="1"/>
              <a:t>mobility</a:t>
            </a:r>
            <a:r>
              <a:rPr lang="de-AT" dirty="0"/>
              <a:t>, </a:t>
            </a:r>
            <a:r>
              <a:rPr lang="de-AT" dirty="0" err="1"/>
              <a:t>work</a:t>
            </a:r>
            <a:r>
              <a:rPr lang="de-AT" dirty="0"/>
              <a:t>, </a:t>
            </a:r>
            <a:r>
              <a:rPr lang="de-AT" dirty="0" err="1"/>
              <a:t>leisure</a:t>
            </a:r>
            <a:r>
              <a:rPr lang="de-AT" dirty="0"/>
              <a:t>, </a:t>
            </a:r>
            <a:r>
              <a:rPr lang="de-AT" dirty="0" err="1"/>
              <a:t>food</a:t>
            </a:r>
            <a:r>
              <a:rPr lang="de-AT" dirty="0"/>
              <a:t>, </a:t>
            </a:r>
            <a:r>
              <a:rPr lang="de-AT" dirty="0" err="1"/>
              <a:t>education</a:t>
            </a:r>
            <a:r>
              <a:rPr lang="de-AT" dirty="0"/>
              <a:t>, </a:t>
            </a:r>
            <a:r>
              <a:rPr lang="de-AT" dirty="0" err="1"/>
              <a:t>community</a:t>
            </a:r>
            <a:r>
              <a:rPr lang="de-AT" dirty="0"/>
              <a:t>, on-line/off-</a:t>
            </a:r>
            <a:r>
              <a:rPr lang="de-AT" dirty="0" err="1"/>
              <a:t>line</a:t>
            </a:r>
            <a:r>
              <a:rPr lang="de-AT" dirty="0"/>
              <a:t>,…) in Europe?</a:t>
            </a:r>
          </a:p>
          <a:p>
            <a:pPr>
              <a:defRPr/>
            </a:pPr>
            <a:r>
              <a:rPr lang="de-AT" dirty="0" err="1"/>
              <a:t>What</a:t>
            </a:r>
            <a:r>
              <a:rPr lang="de-AT" dirty="0"/>
              <a:t> </a:t>
            </a:r>
            <a:r>
              <a:rPr lang="de-AT" dirty="0" err="1"/>
              <a:t>should</a:t>
            </a:r>
            <a:r>
              <a:rPr lang="de-AT" dirty="0"/>
              <a:t> </a:t>
            </a:r>
            <a:r>
              <a:rPr lang="de-AT" dirty="0" err="1"/>
              <a:t>grow</a:t>
            </a:r>
            <a:r>
              <a:rPr lang="de-AT" dirty="0"/>
              <a:t>? </a:t>
            </a:r>
            <a:r>
              <a:rPr lang="de-AT" dirty="0" err="1"/>
              <a:t>What</a:t>
            </a:r>
            <a:r>
              <a:rPr lang="de-AT" dirty="0"/>
              <a:t> </a:t>
            </a:r>
            <a:r>
              <a:rPr lang="de-AT" dirty="0" err="1"/>
              <a:t>should</a:t>
            </a:r>
            <a:r>
              <a:rPr lang="de-AT" dirty="0"/>
              <a:t> </a:t>
            </a:r>
            <a:r>
              <a:rPr lang="de-AT" dirty="0" err="1"/>
              <a:t>be</a:t>
            </a:r>
            <a:r>
              <a:rPr lang="de-AT" dirty="0"/>
              <a:t> </a:t>
            </a:r>
            <a:r>
              <a:rPr lang="de-AT" dirty="0" err="1"/>
              <a:t>reduced</a:t>
            </a:r>
            <a:r>
              <a:rPr lang="de-AT" dirty="0"/>
              <a:t>?</a:t>
            </a:r>
          </a:p>
          <a:p>
            <a:pPr>
              <a:defRPr/>
            </a:pPr>
            <a:endParaRPr lang="de-AT" dirty="0"/>
          </a:p>
          <a:p>
            <a:pPr marL="829123" lvl="1" indent="-355339">
              <a:buFont typeface="Arial" panose="020B0604020202020204" pitchFamily="34" charset="0"/>
              <a:buChar char="•"/>
              <a:defRPr/>
            </a:pPr>
            <a:endParaRPr lang="de-AT" dirty="0"/>
          </a:p>
          <a:p>
            <a:pPr>
              <a:defRPr/>
            </a:pPr>
            <a:endParaRPr lang="de-AT" dirty="0"/>
          </a:p>
        </p:txBody>
      </p:sp>
      <p:sp>
        <p:nvSpPr>
          <p:cNvPr id="1946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75640" indent="-298323"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93292" indent="-238658"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70609" indent="-238658"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147926" indent="-238658"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625242" indent="-23865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102559" indent="-23865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579876" indent="-23865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4057193" indent="-23865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01B0360-0E41-457A-B2B7-F557F30F3648}" type="slidenum">
              <a:rPr lang="en-US" altLang="de-DE"/>
              <a:pPr/>
              <a:t>18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1524396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AT" altLang="de-DE" dirty="0" err="1">
                <a:cs typeface="Arial" panose="020B0604020202020204" pitchFamily="34" charset="0"/>
              </a:rPr>
              <a:t>If</a:t>
            </a:r>
            <a:r>
              <a:rPr lang="de-AT" altLang="de-DE" dirty="0">
                <a:cs typeface="Arial" panose="020B0604020202020204" pitchFamily="34" charset="0"/>
              </a:rPr>
              <a:t> </a:t>
            </a:r>
            <a:r>
              <a:rPr lang="de-AT" altLang="de-DE" dirty="0" err="1">
                <a:cs typeface="Arial" panose="020B0604020202020204" pitchFamily="34" charset="0"/>
              </a:rPr>
              <a:t>you</a:t>
            </a:r>
            <a:r>
              <a:rPr lang="de-AT" altLang="de-DE" dirty="0">
                <a:cs typeface="Arial" panose="020B0604020202020204" pitchFamily="34" charset="0"/>
              </a:rPr>
              <a:t> </a:t>
            </a:r>
            <a:r>
              <a:rPr lang="de-AT" altLang="de-DE" dirty="0" err="1">
                <a:cs typeface="Arial" panose="020B0604020202020204" pitchFamily="34" charset="0"/>
              </a:rPr>
              <a:t>think</a:t>
            </a:r>
            <a:r>
              <a:rPr lang="de-AT" altLang="de-DE" dirty="0">
                <a:cs typeface="Arial" panose="020B0604020202020204" pitchFamily="34" charset="0"/>
              </a:rPr>
              <a:t> </a:t>
            </a:r>
            <a:r>
              <a:rPr lang="de-AT" altLang="de-DE" dirty="0" err="1">
                <a:cs typeface="Arial" panose="020B0604020202020204" pitchFamily="34" charset="0"/>
              </a:rPr>
              <a:t>about</a:t>
            </a:r>
            <a:r>
              <a:rPr lang="de-AT" altLang="de-DE" dirty="0">
                <a:cs typeface="Arial" panose="020B0604020202020204" pitchFamily="34" charset="0"/>
              </a:rPr>
              <a:t> </a:t>
            </a:r>
            <a:r>
              <a:rPr lang="de-AT" altLang="de-DE" dirty="0" err="1">
                <a:cs typeface="Arial" panose="020B0604020202020204" pitchFamily="34" charset="0"/>
              </a:rPr>
              <a:t>your</a:t>
            </a:r>
            <a:r>
              <a:rPr lang="de-AT" altLang="de-DE" dirty="0">
                <a:cs typeface="Arial" panose="020B0604020202020204" pitchFamily="34" charset="0"/>
              </a:rPr>
              <a:t> </a:t>
            </a:r>
            <a:r>
              <a:rPr lang="de-AT" altLang="de-DE" dirty="0" err="1">
                <a:cs typeface="Arial" panose="020B0604020202020204" pitchFamily="34" charset="0"/>
              </a:rPr>
              <a:t>future</a:t>
            </a:r>
            <a:r>
              <a:rPr lang="de-AT" altLang="de-DE" dirty="0">
                <a:cs typeface="Arial" panose="020B0604020202020204" pitchFamily="34" charset="0"/>
              </a:rPr>
              <a:t>:</a:t>
            </a:r>
          </a:p>
          <a:p>
            <a:r>
              <a:rPr lang="de-AT" altLang="de-DE" dirty="0">
                <a:cs typeface="Arial" panose="020B0604020202020204" pitchFamily="34" charset="0"/>
              </a:rPr>
              <a:t>- </a:t>
            </a:r>
            <a:r>
              <a:rPr lang="de-AT" altLang="de-DE" dirty="0" err="1">
                <a:cs typeface="Arial" panose="020B0604020202020204" pitchFamily="34" charset="0"/>
              </a:rPr>
              <a:t>What</a:t>
            </a:r>
            <a:r>
              <a:rPr lang="de-AT" altLang="de-DE" dirty="0">
                <a:cs typeface="Arial" panose="020B0604020202020204" pitchFamily="34" charset="0"/>
              </a:rPr>
              <a:t> </a:t>
            </a:r>
            <a:r>
              <a:rPr lang="de-AT" altLang="de-DE" dirty="0" err="1">
                <a:cs typeface="Arial" panose="020B0604020202020204" pitchFamily="34" charset="0"/>
              </a:rPr>
              <a:t>would</a:t>
            </a:r>
            <a:r>
              <a:rPr lang="de-AT" altLang="de-DE" dirty="0">
                <a:cs typeface="Arial" panose="020B0604020202020204" pitchFamily="34" charset="0"/>
              </a:rPr>
              <a:t> </a:t>
            </a:r>
            <a:r>
              <a:rPr lang="de-AT" altLang="de-DE" dirty="0" err="1">
                <a:cs typeface="Arial" panose="020B0604020202020204" pitchFamily="34" charset="0"/>
              </a:rPr>
              <a:t>you</a:t>
            </a:r>
            <a:r>
              <a:rPr lang="de-AT" altLang="de-DE" dirty="0">
                <a:cs typeface="Arial" panose="020B0604020202020204" pitchFamily="34" charset="0"/>
              </a:rPr>
              <a:t> like </a:t>
            </a:r>
            <a:r>
              <a:rPr lang="de-AT" altLang="de-DE" dirty="0" err="1">
                <a:cs typeface="Arial" panose="020B0604020202020204" pitchFamily="34" charset="0"/>
              </a:rPr>
              <a:t>to</a:t>
            </a:r>
            <a:r>
              <a:rPr lang="de-AT" altLang="de-DE" dirty="0">
                <a:cs typeface="Arial" panose="020B0604020202020204" pitchFamily="34" charset="0"/>
              </a:rPr>
              <a:t> </a:t>
            </a:r>
            <a:r>
              <a:rPr lang="de-AT" altLang="de-DE" dirty="0" err="1">
                <a:cs typeface="Arial" panose="020B0604020202020204" pitchFamily="34" charset="0"/>
              </a:rPr>
              <a:t>ask</a:t>
            </a:r>
            <a:r>
              <a:rPr lang="de-AT" altLang="de-DE" dirty="0">
                <a:cs typeface="Arial" panose="020B0604020202020204" pitchFamily="34" charset="0"/>
              </a:rPr>
              <a:t> </a:t>
            </a:r>
            <a:r>
              <a:rPr lang="de-AT" altLang="de-DE" dirty="0" err="1">
                <a:cs typeface="Arial" panose="020B0604020202020204" pitchFamily="34" charset="0"/>
              </a:rPr>
              <a:t>about</a:t>
            </a:r>
            <a:r>
              <a:rPr lang="de-AT" altLang="de-DE" baseline="0" dirty="0">
                <a:cs typeface="Arial" panose="020B0604020202020204" pitchFamily="34" charset="0"/>
              </a:rPr>
              <a:t> </a:t>
            </a:r>
            <a:r>
              <a:rPr lang="de-AT" altLang="de-DE" baseline="0" dirty="0" err="1">
                <a:cs typeface="Arial" panose="020B0604020202020204" pitchFamily="34" charset="0"/>
              </a:rPr>
              <a:t>life</a:t>
            </a:r>
            <a:r>
              <a:rPr lang="de-AT" altLang="de-DE" baseline="0" dirty="0">
                <a:cs typeface="Arial" panose="020B0604020202020204" pitchFamily="34" charset="0"/>
              </a:rPr>
              <a:t>-style </a:t>
            </a:r>
            <a:r>
              <a:rPr lang="de-AT" altLang="de-DE" baseline="0" dirty="0" err="1">
                <a:cs typeface="Arial" panose="020B0604020202020204" pitchFamily="34" charset="0"/>
              </a:rPr>
              <a:t>changes</a:t>
            </a:r>
            <a:r>
              <a:rPr lang="de-AT" altLang="de-DE" dirty="0">
                <a:cs typeface="Arial" panose="020B0604020202020204" pitchFamily="34" charset="0"/>
              </a:rPr>
              <a:t>?</a:t>
            </a:r>
          </a:p>
          <a:p>
            <a:r>
              <a:rPr lang="de-AT" altLang="de-DE" dirty="0">
                <a:cs typeface="Arial" panose="020B0604020202020204" pitchFamily="34" charset="0"/>
              </a:rPr>
              <a:t>- </a:t>
            </a:r>
            <a:r>
              <a:rPr lang="de-AT" altLang="de-DE" dirty="0" err="1">
                <a:cs typeface="Arial" panose="020B0604020202020204" pitchFamily="34" charset="0"/>
              </a:rPr>
              <a:t>What</a:t>
            </a:r>
            <a:r>
              <a:rPr lang="de-AT" altLang="de-DE" dirty="0">
                <a:cs typeface="Arial" panose="020B0604020202020204" pitchFamily="34" charset="0"/>
              </a:rPr>
              <a:t> </a:t>
            </a:r>
            <a:r>
              <a:rPr lang="de-AT" altLang="de-DE" dirty="0" err="1">
                <a:cs typeface="Arial" panose="020B0604020202020204" pitchFamily="34" charset="0"/>
              </a:rPr>
              <a:t>is</a:t>
            </a:r>
            <a:r>
              <a:rPr lang="de-AT" altLang="de-DE" dirty="0">
                <a:cs typeface="Arial" panose="020B0604020202020204" pitchFamily="34" charset="0"/>
              </a:rPr>
              <a:t> </a:t>
            </a:r>
            <a:r>
              <a:rPr lang="de-AT" altLang="de-DE" dirty="0" err="1">
                <a:cs typeface="Arial" panose="020B0604020202020204" pitchFamily="34" charset="0"/>
              </a:rPr>
              <a:t>your</a:t>
            </a:r>
            <a:r>
              <a:rPr lang="de-AT" altLang="de-DE" dirty="0">
                <a:cs typeface="Arial" panose="020B0604020202020204" pitchFamily="34" charset="0"/>
              </a:rPr>
              <a:t> </a:t>
            </a:r>
            <a:r>
              <a:rPr lang="de-AT" altLang="de-DE" dirty="0" err="1">
                <a:cs typeface="Arial" panose="020B0604020202020204" pitchFamily="34" charset="0"/>
              </a:rPr>
              <a:t>motivation</a:t>
            </a:r>
            <a:r>
              <a:rPr lang="de-AT" altLang="de-DE" dirty="0">
                <a:cs typeface="Arial" panose="020B0604020202020204" pitchFamily="34" charset="0"/>
              </a:rPr>
              <a:t> </a:t>
            </a:r>
            <a:r>
              <a:rPr lang="de-AT" altLang="de-DE" dirty="0" err="1">
                <a:cs typeface="Arial" panose="020B0604020202020204" pitchFamily="34" charset="0"/>
              </a:rPr>
              <a:t>to</a:t>
            </a:r>
            <a:r>
              <a:rPr lang="de-AT" altLang="de-DE" dirty="0">
                <a:cs typeface="Arial" panose="020B0604020202020204" pitchFamily="34" charset="0"/>
              </a:rPr>
              <a:t> do so?</a:t>
            </a:r>
          </a:p>
          <a:p>
            <a:r>
              <a:rPr lang="de-AT" altLang="de-DE" dirty="0">
                <a:cs typeface="Arial" panose="020B0604020202020204" pitchFamily="34" charset="0"/>
              </a:rPr>
              <a:t>- </a:t>
            </a:r>
            <a:r>
              <a:rPr lang="de-AT" altLang="de-DE" dirty="0" err="1">
                <a:cs typeface="Arial" panose="020B0604020202020204" pitchFamily="34" charset="0"/>
              </a:rPr>
              <a:t>What</a:t>
            </a:r>
            <a:r>
              <a:rPr lang="de-AT" altLang="de-DE" dirty="0">
                <a:cs typeface="Arial" panose="020B0604020202020204" pitchFamily="34" charset="0"/>
              </a:rPr>
              <a:t> </a:t>
            </a:r>
            <a:r>
              <a:rPr lang="de-AT" altLang="de-DE" dirty="0" err="1">
                <a:cs typeface="Arial" panose="020B0604020202020204" pitchFamily="34" charset="0"/>
              </a:rPr>
              <a:t>inspires</a:t>
            </a:r>
            <a:r>
              <a:rPr lang="de-AT" altLang="de-DE" dirty="0">
                <a:cs typeface="Arial" panose="020B0604020202020204" pitchFamily="34" charset="0"/>
              </a:rPr>
              <a:t> </a:t>
            </a:r>
            <a:r>
              <a:rPr lang="de-AT" altLang="de-DE" dirty="0" err="1">
                <a:cs typeface="Arial" panose="020B0604020202020204" pitchFamily="34" charset="0"/>
              </a:rPr>
              <a:t>you</a:t>
            </a:r>
            <a:r>
              <a:rPr lang="de-AT" altLang="de-DE" baseline="0" dirty="0">
                <a:cs typeface="Arial" panose="020B0604020202020204" pitchFamily="34" charset="0"/>
              </a:rPr>
              <a:t>? </a:t>
            </a:r>
          </a:p>
          <a:p>
            <a:r>
              <a:rPr lang="de-AT" altLang="de-DE" baseline="0" dirty="0">
                <a:cs typeface="Arial" panose="020B0604020202020204" pitchFamily="34" charset="0"/>
              </a:rPr>
              <a:t>- </a:t>
            </a:r>
            <a:r>
              <a:rPr lang="de-AT" altLang="de-DE" baseline="0" dirty="0" err="1">
                <a:cs typeface="Arial" panose="020B0604020202020204" pitchFamily="34" charset="0"/>
              </a:rPr>
              <a:t>What</a:t>
            </a:r>
            <a:r>
              <a:rPr lang="de-AT" altLang="de-DE" baseline="0" dirty="0">
                <a:cs typeface="Arial" panose="020B0604020202020204" pitchFamily="34" charset="0"/>
              </a:rPr>
              <a:t> do </a:t>
            </a:r>
            <a:r>
              <a:rPr lang="de-AT" altLang="de-DE" baseline="0" dirty="0" err="1">
                <a:cs typeface="Arial" panose="020B0604020202020204" pitchFamily="34" charset="0"/>
              </a:rPr>
              <a:t>you</a:t>
            </a:r>
            <a:r>
              <a:rPr lang="de-AT" altLang="de-DE" baseline="0" dirty="0">
                <a:cs typeface="Arial" panose="020B0604020202020204" pitchFamily="34" charset="0"/>
              </a:rPr>
              <a:t> </a:t>
            </a:r>
            <a:r>
              <a:rPr lang="de-AT" altLang="de-DE" baseline="0" dirty="0" err="1">
                <a:cs typeface="Arial" panose="020B0604020202020204" pitchFamily="34" charset="0"/>
              </a:rPr>
              <a:t>need</a:t>
            </a:r>
            <a:r>
              <a:rPr lang="de-AT" altLang="de-DE" baseline="0" dirty="0">
                <a:cs typeface="Arial" panose="020B0604020202020204" pitchFamily="34" charset="0"/>
              </a:rPr>
              <a:t> </a:t>
            </a:r>
            <a:r>
              <a:rPr lang="de-AT" altLang="de-DE" baseline="0" dirty="0" err="1">
                <a:cs typeface="Arial" panose="020B0604020202020204" pitchFamily="34" charset="0"/>
              </a:rPr>
              <a:t>for</a:t>
            </a:r>
            <a:r>
              <a:rPr lang="de-AT" altLang="de-DE" baseline="0" dirty="0">
                <a:cs typeface="Arial" panose="020B0604020202020204" pitchFamily="34" charset="0"/>
              </a:rPr>
              <a:t> </a:t>
            </a:r>
            <a:r>
              <a:rPr lang="de-AT" altLang="de-DE" baseline="0" dirty="0" err="1">
                <a:cs typeface="Arial" panose="020B0604020202020204" pitchFamily="34" charset="0"/>
              </a:rPr>
              <a:t>life</a:t>
            </a:r>
            <a:r>
              <a:rPr lang="de-AT" altLang="de-DE" baseline="0" dirty="0">
                <a:cs typeface="Arial" panose="020B0604020202020204" pitchFamily="34" charset="0"/>
              </a:rPr>
              <a:t>-style </a:t>
            </a:r>
            <a:r>
              <a:rPr lang="de-AT" altLang="de-DE" baseline="0" dirty="0" err="1">
                <a:cs typeface="Arial" panose="020B0604020202020204" pitchFamily="34" charset="0"/>
              </a:rPr>
              <a:t>change</a:t>
            </a:r>
            <a:r>
              <a:rPr lang="de-AT" altLang="de-DE" baseline="0" dirty="0">
                <a:cs typeface="Arial" panose="020B0604020202020204" pitchFamily="34" charset="0"/>
              </a:rPr>
              <a:t>?</a:t>
            </a:r>
            <a:endParaRPr lang="de-AT" altLang="de-DE" dirty="0">
              <a:cs typeface="Arial" panose="020B0604020202020204" pitchFamily="34" charset="0"/>
            </a:endParaRPr>
          </a:p>
          <a:p>
            <a:endParaRPr lang="de-AT" altLang="de-DE" dirty="0">
              <a:cs typeface="Arial" panose="020B0604020202020204" pitchFamily="34" charset="0"/>
            </a:endParaRPr>
          </a:p>
        </p:txBody>
      </p:sp>
      <p:sp>
        <p:nvSpPr>
          <p:cNvPr id="2150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75640" indent="-298323"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93292" indent="-238658"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70609" indent="-238658"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147926" indent="-238658"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625242" indent="-23865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102559" indent="-23865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579876" indent="-23865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4057193" indent="-23865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11DC496-5EC6-4D8B-B1E0-B26F71A04B7B}" type="slidenum">
              <a:rPr lang="en-US" altLang="de-DE"/>
              <a:pPr/>
              <a:t>19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165078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0A57-C23B-4841-968C-DB0430CE175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10916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0A57-C23B-4841-968C-DB0430CE1750}" type="slidenum">
              <a:rPr lang="de-DE" smtClean="0">
                <a:solidFill>
                  <a:prstClr val="black"/>
                </a:solidFill>
              </a:rPr>
              <a:pPr/>
              <a:t>20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6509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0A57-C23B-4841-968C-DB0430CE1750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02997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0A57-C23B-4841-968C-DB0430CE1750}" type="slidenum">
              <a:rPr lang="de-DE" smtClean="0">
                <a:solidFill>
                  <a:prstClr val="black"/>
                </a:solidFill>
              </a:rPr>
              <a:pPr/>
              <a:t>22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55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0A57-C23B-4841-968C-DB0430CE175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8303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0A57-C23B-4841-968C-DB0430CE175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1389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0A57-C23B-4841-968C-DB0430CE175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2478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0A57-C23B-4841-968C-DB0430CE1750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4413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0A57-C23B-4841-968C-DB0430CE1750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8882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0A57-C23B-4841-968C-DB0430CE175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761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0A57-C23B-4841-968C-DB0430CE175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171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3041-A2FA-2244-A869-6BE72B1EF3A4}" type="datetime1">
              <a:rPr lang="de-DE" smtClean="0"/>
              <a:t>28.09.2017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www.glamurs.eu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4FDB-E18D-364B-8AC3-7E7265D3AB6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0563-3210-CF40-A9E2-2A15D9578942}" type="datetime1">
              <a:rPr lang="de-DE" smtClean="0"/>
              <a:t>28.09.2017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www.glamurs.eu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4FDB-E18D-364B-8AC3-7E7265D3AB6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5A8A-5342-0640-AC34-127F4E0071A3}" type="datetime1">
              <a:rPr lang="de-DE" smtClean="0"/>
              <a:t>28.09.2017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www.glamurs.eu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4FDB-E18D-364B-8AC3-7E7265D3AB6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DB317-6820-7240-887B-BB8C42917648}" type="datetime1">
              <a:rPr lang="de-DE" smtClean="0"/>
              <a:t>28.09.2017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www.glamurs.eu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4FDB-E18D-364B-8AC3-7E7265D3AB6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AF1B-3B44-524C-89F7-9280824F306C}" type="datetime1">
              <a:rPr lang="de-DE" smtClean="0"/>
              <a:t>28.09.2017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www.glamurs.eu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4FDB-E18D-364B-8AC3-7E7265D3AB6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94E5-5E24-0746-823A-D72B9AAC4E1F}" type="datetime1">
              <a:rPr lang="de-DE" smtClean="0"/>
              <a:t>28.09.2017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www.glamurs.eu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4FDB-E18D-364B-8AC3-7E7265D3AB6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7D71C-F25A-5345-BFA4-6AFBEB78BAC1}" type="datetime1">
              <a:rPr lang="de-DE" smtClean="0"/>
              <a:t>28.09.2017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www.glamurs.eu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4FDB-E18D-364B-8AC3-7E7265D3AB6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4259F-F17B-9F45-96A2-FE35F5513533}" type="datetime1">
              <a:rPr lang="de-DE" smtClean="0"/>
              <a:t>28.09.2017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www.glamurs.eu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4FDB-E18D-364B-8AC3-7E7265D3AB6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AA1D6-2DD0-B64C-B5EE-F1591E0C6BD4}" type="datetime1">
              <a:rPr lang="de-DE" smtClean="0"/>
              <a:t>28.09.2017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www.glamurs.eu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4FDB-E18D-364B-8AC3-7E7265D3AB6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750D1-1D12-ED42-A885-2EC96DD569F6}" type="datetime1">
              <a:rPr lang="de-DE" smtClean="0"/>
              <a:t>28.09.2017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www.glamurs.eu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4FDB-E18D-364B-8AC3-7E7265D3AB6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8E84-75C8-E043-978D-1A34AC16C42C}" type="datetime1">
              <a:rPr lang="de-DE" smtClean="0"/>
              <a:t>28.09.2017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www.glamurs.eu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4FDB-E18D-364B-8AC3-7E7265D3AB6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7162800" cy="42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8B106-43B2-4440-B563-2101CB9E9119}" type="datetime1">
              <a:rPr lang="de-DE" smtClean="0"/>
              <a:t>28.09.2017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www.glamurs.eu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A4FDB-E18D-364B-8AC3-7E7265D3AB6A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8" name="Bild 7" descr="Logo_glamurs_1a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9300" y="152400"/>
            <a:ext cx="2740500" cy="1143000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1219200" y="685800"/>
            <a:ext cx="24384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524000" y="685800"/>
            <a:ext cx="71628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000" b="0" i="0" kern="1200">
          <a:solidFill>
            <a:srgbClr val="0F8A44"/>
          </a:solidFill>
          <a:latin typeface="Myriad Web Pro"/>
          <a:ea typeface="+mj-ea"/>
          <a:cs typeface="Myriad Web Pro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None/>
        <a:defRPr sz="2000" b="0" i="0" kern="1200">
          <a:solidFill>
            <a:schemeClr val="tx1"/>
          </a:solidFill>
          <a:latin typeface="Myriad Web Pro"/>
          <a:ea typeface="+mn-ea"/>
          <a:cs typeface="Myriad Web Pro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Myriad Web Pro"/>
          <a:ea typeface="+mn-ea"/>
          <a:cs typeface="Myriad Web Pro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chemeClr val="tx1"/>
          </a:solidFill>
          <a:latin typeface="Myriad Web Pro"/>
          <a:ea typeface="+mn-ea"/>
          <a:cs typeface="Myriad Web Pro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Myriad Web Pro"/>
          <a:ea typeface="+mn-ea"/>
          <a:cs typeface="Myriad Web Pro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Myriad Web Pro"/>
          <a:ea typeface="+mn-ea"/>
          <a:cs typeface="Myriad Web Pro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hyperlink" Target="http://www.br.de/br-fernsehen/sendungen/unter-unserem-himmel/unter-unserem-himmel-bio-rhythmus-muehlviertel-100.html" TargetMode="External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62200" y="2286000"/>
            <a:ext cx="6248400" cy="2583160"/>
          </a:xfrm>
        </p:spPr>
        <p:txBody>
          <a:bodyPr>
            <a:noAutofit/>
          </a:bodyPr>
          <a:lstStyle/>
          <a:p>
            <a:r>
              <a:rPr lang="en-GB" sz="2800" dirty="0"/>
              <a:t>Transforming work: work life balance, mobility and housing</a:t>
            </a:r>
            <a:r>
              <a:rPr lang="en-GB" sz="3300" dirty="0"/>
              <a:t/>
            </a:r>
            <a:br>
              <a:rPr lang="en-GB" sz="3300" dirty="0"/>
            </a:br>
            <a:r>
              <a:rPr lang="en-GB" sz="2800" dirty="0"/>
              <a:t/>
            </a:r>
            <a:br>
              <a:rPr lang="en-GB" sz="2800" dirty="0"/>
            </a:br>
            <a:r>
              <a:rPr lang="en-GB" sz="1600" dirty="0"/>
              <a:t>Facilitator: Adina </a:t>
            </a:r>
            <a:r>
              <a:rPr lang="en-GB" sz="1600" dirty="0" err="1"/>
              <a:t>Dumitru</a:t>
            </a:r>
            <a:r>
              <a:rPr lang="en-GB" sz="1600" dirty="0"/>
              <a:t> (UDC)</a:t>
            </a:r>
            <a:br>
              <a:rPr lang="en-GB" sz="1600" dirty="0"/>
            </a:br>
            <a:r>
              <a:rPr lang="en-GB" sz="1600" dirty="0"/>
              <a:t>Presenter: Tony Craig, The James Hutton Institute</a:t>
            </a:r>
            <a:br>
              <a:rPr lang="en-GB" sz="1600" dirty="0"/>
            </a:br>
            <a:r>
              <a:rPr lang="en-GB" sz="1600" dirty="0"/>
              <a:t>Stakeholder: Klaus </a:t>
            </a:r>
            <a:r>
              <a:rPr lang="en-GB" sz="1600" dirty="0" err="1"/>
              <a:t>Diendorfer</a:t>
            </a:r>
            <a:r>
              <a:rPr lang="en-GB" sz="1600" dirty="0"/>
              <a:t> (Danube-Bohemian Forest, Austria)</a:t>
            </a:r>
            <a:br>
              <a:rPr lang="en-GB" sz="1600" dirty="0"/>
            </a:br>
            <a:r>
              <a:rPr lang="en-GB" sz="1600" dirty="0"/>
              <a:t>Harvester: Ellen </a:t>
            </a:r>
            <a:r>
              <a:rPr lang="en-GB" sz="1600" dirty="0" err="1"/>
              <a:t>Matthies</a:t>
            </a:r>
            <a:r>
              <a:rPr lang="en-GB" sz="1600" dirty="0"/>
              <a:t> (OVGU)</a:t>
            </a:r>
            <a:endParaRPr lang="de-DE" sz="2800" dirty="0">
              <a:solidFill>
                <a:srgbClr val="72A824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0" y="0"/>
            <a:ext cx="3810000" cy="1752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 5" descr="WEB_Logo_Glamurs_rz-zw-rgb-_V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2400"/>
            <a:ext cx="4648200" cy="1951189"/>
          </a:xfrm>
          <a:prstGeom prst="rect">
            <a:avLst/>
          </a:prstGeom>
        </p:spPr>
      </p:pic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www.glamurs.eu</a:t>
            </a:r>
          </a:p>
        </p:txBody>
      </p:sp>
      <p:pic>
        <p:nvPicPr>
          <p:cNvPr id="9" name="Bild 8" descr="3_Logoleiste_V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4673219"/>
            <a:ext cx="5044440" cy="2048256"/>
          </a:xfrm>
          <a:prstGeom prst="rect">
            <a:avLst/>
          </a:prstGeom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4FDB-E18D-364B-8AC3-7E7265D3AB6A}" type="slidenum">
              <a:rPr lang="de-DE" smtClean="0"/>
              <a:pPr/>
              <a:t>1</a:t>
            </a:fld>
            <a:endParaRPr lang="de-D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final questions….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274" y="1475040"/>
            <a:ext cx="6825580" cy="503552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What level of work flexibility is good: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For organisations?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For people?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For society?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What are the potential implications of flexible working policies on the housing stock?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Can flexible working free-up time                                  to for sustainable lifestyles?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What will ‘work’ look like in the future?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www.glamurs.eu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4FDB-E18D-364B-8AC3-7E7265D3AB6A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909" y="3823054"/>
            <a:ext cx="3595890" cy="25332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63412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62200" y="2286000"/>
            <a:ext cx="6248400" cy="2387219"/>
          </a:xfrm>
        </p:spPr>
        <p:txBody>
          <a:bodyPr>
            <a:noAutofit/>
          </a:bodyPr>
          <a:lstStyle/>
          <a:p>
            <a:r>
              <a:rPr lang="en-GB" sz="3300" dirty="0"/>
              <a:t>Transforming work: work life balance, mobility and housing</a:t>
            </a:r>
            <a:br>
              <a:rPr lang="en-GB" sz="3300" dirty="0"/>
            </a:br>
            <a:r>
              <a:rPr lang="en-GB" sz="3300" dirty="0"/>
              <a:t/>
            </a:r>
            <a:br>
              <a:rPr lang="en-GB" sz="3300" dirty="0"/>
            </a:br>
            <a:r>
              <a:rPr lang="en-GB" sz="2400" dirty="0">
                <a:solidFill>
                  <a:srgbClr val="72A824"/>
                </a:solidFill>
              </a:rPr>
              <a:t>Stakeholder: Mr. Klaus Diendorfer </a:t>
            </a:r>
            <a:br>
              <a:rPr lang="en-GB" sz="2400" dirty="0">
                <a:solidFill>
                  <a:srgbClr val="72A824"/>
                </a:solidFill>
              </a:rPr>
            </a:br>
            <a:r>
              <a:rPr lang="en-GB" sz="2400" dirty="0">
                <a:solidFill>
                  <a:srgbClr val="72A824"/>
                </a:solidFill>
              </a:rPr>
              <a:t>Danube-Bohemian Forest, LEADER Bureau</a:t>
            </a:r>
            <a:endParaRPr lang="de-DE" sz="3300" dirty="0">
              <a:solidFill>
                <a:srgbClr val="72A824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0" y="0"/>
            <a:ext cx="3810000" cy="1752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pic>
        <p:nvPicPr>
          <p:cNvPr id="6" name="Bild 5" descr="WEB_Logo_Glamurs_rz-zw-rgb-_V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2400"/>
            <a:ext cx="4648200" cy="1951189"/>
          </a:xfrm>
          <a:prstGeom prst="rect">
            <a:avLst/>
          </a:prstGeom>
        </p:spPr>
      </p:pic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www.glamurs.eu</a:t>
            </a:r>
          </a:p>
        </p:txBody>
      </p:sp>
      <p:pic>
        <p:nvPicPr>
          <p:cNvPr id="9" name="Bild 8" descr="3_Logoleiste_V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4673219"/>
            <a:ext cx="5044440" cy="2048256"/>
          </a:xfrm>
          <a:prstGeom prst="rect">
            <a:avLst/>
          </a:prstGeom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4FDB-E18D-364B-8AC3-7E7265D3AB6A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100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24000" y="332134"/>
            <a:ext cx="71628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0" i="0" kern="1200">
                <a:solidFill>
                  <a:srgbClr val="0F8A44"/>
                </a:solidFill>
                <a:latin typeface="Myriad Web Pro"/>
                <a:ea typeface="+mj-ea"/>
                <a:cs typeface="Myriad Web Pro"/>
              </a:defRPr>
            </a:lvl1pPr>
          </a:lstStyle>
          <a:p>
            <a:r>
              <a:rPr lang="en-GB" dirty="0"/>
              <a:t>Danube-Bohemian forests: Status quo…</a:t>
            </a:r>
          </a:p>
        </p:txBody>
      </p:sp>
      <p:pic>
        <p:nvPicPr>
          <p:cNvPr id="5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8125"/>
            <a:ext cx="9144000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Bildschirmfoto 2016-09-01 um 11.34.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351984"/>
            <a:ext cx="2569162" cy="150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4" descr="imag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976938"/>
            <a:ext cx="2303462" cy="71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4758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Bild1.pn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981075"/>
            <a:ext cx="5815013" cy="537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960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7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670992" y="274638"/>
            <a:ext cx="8229600" cy="63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normAutofit/>
          </a:bodyPr>
          <a:lstStyle/>
          <a:p>
            <a:pPr algn="l" eaLnBrk="1"/>
            <a:r>
              <a:rPr lang="en-US" altLang="en-US" dirty="0"/>
              <a:t>2 Initiatives</a:t>
            </a:r>
          </a:p>
        </p:txBody>
      </p:sp>
      <p:pic>
        <p:nvPicPr>
          <p:cNvPr id="6149" name="Picture 5" descr="Bildschirmfoto 2016-09-01 um 11.46.0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63" y="1524000"/>
            <a:ext cx="2144712" cy="160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0" name="Picture 6" descr="10494394_previe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4203700"/>
            <a:ext cx="2974975" cy="198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1" name="Picture 7" descr="csm_MühlFerdl_Logo_2016_9184e52dc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388" y="5257800"/>
            <a:ext cx="1766887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2" name="Picture 8" descr="austria_web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3844925"/>
            <a:ext cx="2727325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3" name="Picture 9" descr="austria_web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336675"/>
            <a:ext cx="4084637" cy="198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4" name="Picture 10" descr="20118812163691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8" y="2911475"/>
            <a:ext cx="2032000" cy="10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5" name="Picture 11" descr="logoleist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39"/>
          <a:stretch>
            <a:fillRect/>
          </a:stretch>
        </p:blipFill>
        <p:spPr bwMode="auto">
          <a:xfrm>
            <a:off x="5348288" y="3389313"/>
            <a:ext cx="2895600" cy="150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>
          <a:xfrm>
            <a:off x="252867" y="5288577"/>
            <a:ext cx="339520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AT" sz="2800" b="1" u="sng" dirty="0" err="1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1"/>
              </a:rPr>
              <a:t>Under</a:t>
            </a:r>
            <a:r>
              <a:rPr lang="de-AT" sz="2800" b="1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1"/>
              </a:rPr>
              <a:t> </a:t>
            </a:r>
            <a:r>
              <a:rPr lang="de-AT" sz="2800" b="1" u="sng" dirty="0" err="1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1"/>
              </a:rPr>
              <a:t>Our</a:t>
            </a:r>
            <a:r>
              <a:rPr lang="de-AT" sz="2800" b="1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1"/>
              </a:rPr>
              <a:t> Sky</a:t>
            </a:r>
          </a:p>
          <a:p>
            <a:pPr>
              <a:spcAft>
                <a:spcPts val="0"/>
              </a:spcAft>
            </a:pPr>
            <a:r>
              <a:rPr lang="de-AT" sz="1600" b="1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1"/>
              </a:rPr>
              <a:t>(</a:t>
            </a:r>
            <a:r>
              <a:rPr lang="de-AT" sz="1600" b="1" u="sng" dirty="0" err="1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1"/>
              </a:rPr>
              <a:t>documentary</a:t>
            </a:r>
            <a:r>
              <a:rPr lang="de-AT" sz="1600" b="1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1"/>
              </a:rPr>
              <a:t> on </a:t>
            </a:r>
            <a:r>
              <a:rPr lang="de-AT" sz="1600" b="1" u="sng" dirty="0" err="1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1"/>
              </a:rPr>
              <a:t>organic</a:t>
            </a:r>
            <a:r>
              <a:rPr lang="de-AT" sz="1600" b="1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1"/>
              </a:rPr>
              <a:t> </a:t>
            </a:r>
            <a:r>
              <a:rPr lang="de-AT" sz="1600" b="1" u="sng" dirty="0" err="1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1"/>
              </a:rPr>
              <a:t>farming</a:t>
            </a:r>
            <a:r>
              <a:rPr lang="de-AT" sz="1600" b="1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1"/>
              </a:rPr>
              <a:t> in Mühlviertel – BR-Rundfunk)</a:t>
            </a:r>
            <a:endParaRPr lang="de-AT" sz="16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58727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1259632" y="476672"/>
            <a:ext cx="5267325" cy="63341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-106" charset="0"/>
                <a:ea typeface="Arial" pitchFamily="-106" charset="0"/>
                <a:cs typeface="Arial" pitchFamily="-106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-106" charset="0"/>
                <a:ea typeface="Arial" pitchFamily="-106" charset="0"/>
                <a:cs typeface="Arial" pitchFamily="-106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-106" charset="0"/>
                <a:ea typeface="Arial" pitchFamily="-106" charset="0"/>
                <a:cs typeface="Arial" pitchFamily="-106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-106" charset="0"/>
                <a:ea typeface="Arial" pitchFamily="-106" charset="0"/>
                <a:cs typeface="Arial" pitchFamily="-10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-106" charset="0"/>
                <a:ea typeface="Arial" pitchFamily="-106" charset="0"/>
                <a:cs typeface="Arial" pitchFamily="-10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-106" charset="0"/>
                <a:ea typeface="Arial" pitchFamily="-106" charset="0"/>
                <a:cs typeface="Arial" pitchFamily="-10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-106" charset="0"/>
                <a:ea typeface="Arial" pitchFamily="-106" charset="0"/>
                <a:cs typeface="Arial" pitchFamily="-10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-106" charset="0"/>
                <a:ea typeface="Arial" pitchFamily="-106" charset="0"/>
                <a:cs typeface="Arial" pitchFamily="-106" charset="0"/>
              </a:defRPr>
            </a:lvl9pPr>
          </a:lstStyle>
          <a:p>
            <a:pPr>
              <a:defRPr/>
            </a:pPr>
            <a:r>
              <a:rPr lang="de-AT" altLang="de-DE" sz="3000" b="0" dirty="0">
                <a:solidFill>
                  <a:srgbClr val="0F8A44"/>
                </a:solidFill>
                <a:latin typeface="Myriad Web Pro"/>
                <a:cs typeface="Myriad Web Pro"/>
              </a:rPr>
              <a:t>… </a:t>
            </a:r>
            <a:r>
              <a:rPr lang="de-AT" altLang="de-DE" sz="3000" b="0" dirty="0" err="1">
                <a:solidFill>
                  <a:srgbClr val="0F8A44"/>
                </a:solidFill>
                <a:latin typeface="Myriad Web Pro"/>
                <a:cs typeface="Myriad Web Pro"/>
              </a:rPr>
              <a:t>learnings</a:t>
            </a:r>
            <a:endParaRPr lang="de-AT" altLang="de-DE" sz="3000" b="0" dirty="0">
              <a:solidFill>
                <a:srgbClr val="0F8A44"/>
              </a:solidFill>
              <a:latin typeface="Myriad Web Pro"/>
              <a:cs typeface="Myriad Web Pro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23" y="1463284"/>
            <a:ext cx="7892545" cy="4740018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969571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1218406" y="591344"/>
            <a:ext cx="6130925" cy="63341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-106" charset="0"/>
                <a:ea typeface="Arial" pitchFamily="-106" charset="0"/>
                <a:cs typeface="Arial" pitchFamily="-106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-106" charset="0"/>
                <a:ea typeface="Arial" pitchFamily="-106" charset="0"/>
                <a:cs typeface="Arial" pitchFamily="-106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-106" charset="0"/>
                <a:ea typeface="Arial" pitchFamily="-106" charset="0"/>
                <a:cs typeface="Arial" pitchFamily="-106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-106" charset="0"/>
                <a:ea typeface="Arial" pitchFamily="-106" charset="0"/>
                <a:cs typeface="Arial" pitchFamily="-10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-106" charset="0"/>
                <a:ea typeface="Arial" pitchFamily="-106" charset="0"/>
                <a:cs typeface="Arial" pitchFamily="-10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-106" charset="0"/>
                <a:ea typeface="Arial" pitchFamily="-106" charset="0"/>
                <a:cs typeface="Arial" pitchFamily="-10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-106" charset="0"/>
                <a:ea typeface="Arial" pitchFamily="-106" charset="0"/>
                <a:cs typeface="Arial" pitchFamily="-10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-106" charset="0"/>
                <a:ea typeface="Arial" pitchFamily="-106" charset="0"/>
                <a:cs typeface="Arial" pitchFamily="-106" charset="0"/>
              </a:defRPr>
            </a:lvl9pPr>
          </a:lstStyle>
          <a:p>
            <a:pPr>
              <a:defRPr/>
            </a:pPr>
            <a:r>
              <a:rPr lang="de-AT" altLang="de-DE" sz="3000" b="0" dirty="0">
                <a:solidFill>
                  <a:srgbClr val="0F8A44"/>
                </a:solidFill>
                <a:latin typeface="Myriad Web Pro"/>
                <a:cs typeface="Myriad Web Pro"/>
              </a:rPr>
              <a:t>GLAMURS I </a:t>
            </a:r>
            <a:r>
              <a:rPr lang="de-AT" altLang="de-DE" sz="3000" b="0" dirty="0" err="1">
                <a:solidFill>
                  <a:srgbClr val="0F8A44"/>
                </a:solidFill>
                <a:latin typeface="Myriad Web Pro"/>
                <a:cs typeface="Myriad Web Pro"/>
              </a:rPr>
              <a:t>liked</a:t>
            </a:r>
            <a:r>
              <a:rPr lang="de-AT" altLang="de-DE" sz="3000" b="0" dirty="0">
                <a:solidFill>
                  <a:srgbClr val="0F8A44"/>
                </a:solidFill>
                <a:latin typeface="Myriad Web Pro"/>
                <a:cs typeface="Myriad Web Pro"/>
              </a:rPr>
              <a:t> </a:t>
            </a:r>
            <a:r>
              <a:rPr lang="de-AT" altLang="de-DE" sz="3000" b="0" dirty="0" err="1">
                <a:solidFill>
                  <a:srgbClr val="0F8A44"/>
                </a:solidFill>
                <a:latin typeface="Myriad Web Pro"/>
                <a:cs typeface="Myriad Web Pro"/>
              </a:rPr>
              <a:t>because</a:t>
            </a:r>
            <a:r>
              <a:rPr lang="de-AT" altLang="de-DE" sz="3000" b="0" dirty="0">
                <a:solidFill>
                  <a:srgbClr val="0F8A44"/>
                </a:solidFill>
                <a:latin typeface="Myriad Web Pro"/>
                <a:cs typeface="Myriad Web Pro"/>
              </a:rPr>
              <a:t>…</a:t>
            </a:r>
          </a:p>
        </p:txBody>
      </p:sp>
      <p:pic>
        <p:nvPicPr>
          <p:cNvPr id="12291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88277"/>
            <a:ext cx="7524378" cy="501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973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>
          <a:xfrm>
            <a:off x="1403648" y="591344"/>
            <a:ext cx="6851650" cy="633412"/>
          </a:xfrm>
        </p:spPr>
        <p:txBody>
          <a:bodyPr/>
          <a:lstStyle/>
          <a:p>
            <a:r>
              <a:rPr lang="de-AT" altLang="de-DE" dirty="0"/>
              <a:t>I </a:t>
            </a:r>
            <a:r>
              <a:rPr lang="de-AT" altLang="de-DE" dirty="0" err="1"/>
              <a:t>missed</a:t>
            </a:r>
            <a:r>
              <a:rPr lang="de-AT" altLang="de-DE" dirty="0"/>
              <a:t> …</a:t>
            </a:r>
          </a:p>
        </p:txBody>
      </p:sp>
      <p:pic>
        <p:nvPicPr>
          <p:cNvPr id="14339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9"/>
          <a:stretch>
            <a:fillRect/>
          </a:stretch>
        </p:blipFill>
        <p:spPr bwMode="auto">
          <a:xfrm>
            <a:off x="431800" y="1412875"/>
            <a:ext cx="8101013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4027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>
          <a:xfrm>
            <a:off x="1387158" y="591344"/>
            <a:ext cx="6851650" cy="633412"/>
          </a:xfrm>
        </p:spPr>
        <p:txBody>
          <a:bodyPr/>
          <a:lstStyle/>
          <a:p>
            <a:r>
              <a:rPr lang="de-AT" altLang="de-DE" dirty="0" err="1"/>
              <a:t>How</a:t>
            </a:r>
            <a:r>
              <a:rPr lang="de-AT" altLang="de-DE" dirty="0"/>
              <a:t> </a:t>
            </a:r>
            <a:r>
              <a:rPr lang="de-AT" altLang="de-DE" dirty="0" err="1"/>
              <a:t>to</a:t>
            </a:r>
            <a:r>
              <a:rPr lang="de-AT" altLang="de-DE" dirty="0"/>
              <a:t> </a:t>
            </a:r>
            <a:r>
              <a:rPr lang="de-AT" altLang="de-DE" dirty="0" err="1"/>
              <a:t>use</a:t>
            </a:r>
            <a:r>
              <a:rPr lang="de-AT" altLang="de-DE" dirty="0"/>
              <a:t> </a:t>
            </a:r>
            <a:r>
              <a:rPr lang="de-AT" altLang="de-DE" dirty="0" err="1"/>
              <a:t>results</a:t>
            </a:r>
            <a:r>
              <a:rPr lang="de-AT" altLang="de-DE" dirty="0"/>
              <a:t>?</a:t>
            </a:r>
          </a:p>
        </p:txBody>
      </p:sp>
      <p:pic>
        <p:nvPicPr>
          <p:cNvPr id="16387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1"/>
          <a:stretch>
            <a:fillRect/>
          </a:stretch>
        </p:blipFill>
        <p:spPr bwMode="auto">
          <a:xfrm>
            <a:off x="827088" y="1268413"/>
            <a:ext cx="7615237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2" descr="Logo LebensKlima bl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4868863"/>
            <a:ext cx="2490788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9763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>
          <a:xfrm>
            <a:off x="1475656" y="591344"/>
            <a:ext cx="6851650" cy="633412"/>
          </a:xfrm>
        </p:spPr>
        <p:txBody>
          <a:bodyPr/>
          <a:lstStyle/>
          <a:p>
            <a:r>
              <a:rPr lang="de-AT" altLang="de-DE" dirty="0" err="1"/>
              <a:t>My</a:t>
            </a:r>
            <a:r>
              <a:rPr lang="de-AT" altLang="de-DE" dirty="0"/>
              <a:t> </a:t>
            </a:r>
            <a:r>
              <a:rPr lang="de-AT" altLang="de-DE" dirty="0" err="1"/>
              <a:t>questions</a:t>
            </a:r>
            <a:r>
              <a:rPr lang="de-AT" altLang="de-DE" dirty="0"/>
              <a:t>…</a:t>
            </a:r>
          </a:p>
        </p:txBody>
      </p:sp>
      <p:graphicFrame>
        <p:nvGraphicFramePr>
          <p:cNvPr id="4" name="Tabelle 3"/>
          <p:cNvGraphicFramePr>
            <a:graphicFrameLocks noGrp="1"/>
          </p:cNvGraphicFramePr>
          <p:nvPr/>
        </p:nvGraphicFramePr>
        <p:xfrm>
          <a:off x="395288" y="1341438"/>
          <a:ext cx="8353424" cy="45354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712">
                  <a:extLst>
                    <a:ext uri="{9D8B030D-6E8A-4147-A177-3AD203B41FA5}">
                      <a16:colId xmlns:a16="http://schemas.microsoft.com/office/drawing/2014/main" xmlns="" val="48137031"/>
                    </a:ext>
                  </a:extLst>
                </a:gridCol>
                <a:gridCol w="4176712">
                  <a:extLst>
                    <a:ext uri="{9D8B030D-6E8A-4147-A177-3AD203B41FA5}">
                      <a16:colId xmlns:a16="http://schemas.microsoft.com/office/drawing/2014/main" xmlns="" val="3746345311"/>
                    </a:ext>
                  </a:extLst>
                </a:gridCol>
              </a:tblGrid>
              <a:tr h="740694">
                <a:tc>
                  <a:txBody>
                    <a:bodyPr/>
                    <a:lstStyle/>
                    <a:p>
                      <a:pPr algn="ctr"/>
                      <a:r>
                        <a:rPr lang="de-AT" sz="2400" dirty="0" err="1"/>
                        <a:t>research</a:t>
                      </a:r>
                      <a:endParaRPr lang="de-AT" sz="2400" dirty="0"/>
                    </a:p>
                  </a:txBody>
                  <a:tcPr marL="91445" marR="91445"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2400" dirty="0" err="1"/>
                        <a:t>government</a:t>
                      </a:r>
                      <a:endParaRPr lang="de-AT" sz="2400" dirty="0"/>
                    </a:p>
                  </a:txBody>
                  <a:tcPr marL="91445" marR="91445" marT="45710" marB="45710" anchor="ctr"/>
                </a:tc>
                <a:extLst>
                  <a:ext uri="{0D108BD9-81ED-4DB2-BD59-A6C34878D82A}">
                    <a16:rowId xmlns:a16="http://schemas.microsoft.com/office/drawing/2014/main" xmlns="" val="3773256743"/>
                  </a:ext>
                </a:extLst>
              </a:tr>
              <a:tr h="1840984">
                <a:tc>
                  <a:txBody>
                    <a:bodyPr/>
                    <a:lstStyle/>
                    <a:p>
                      <a:pPr algn="ctr"/>
                      <a:r>
                        <a:rPr lang="de-AT" sz="2400" dirty="0" err="1"/>
                        <a:t>How</a:t>
                      </a:r>
                      <a:r>
                        <a:rPr lang="de-AT" sz="2400" baseline="0" dirty="0"/>
                        <a:t> </a:t>
                      </a:r>
                      <a:r>
                        <a:rPr lang="de-AT" sz="2400" baseline="0" dirty="0" err="1"/>
                        <a:t>could</a:t>
                      </a:r>
                      <a:r>
                        <a:rPr lang="de-AT" sz="2400" baseline="0" dirty="0"/>
                        <a:t> </a:t>
                      </a:r>
                      <a:r>
                        <a:rPr lang="de-AT" sz="2400" baseline="0" dirty="0" err="1"/>
                        <a:t>ca</a:t>
                      </a:r>
                      <a:r>
                        <a:rPr lang="de-AT" sz="2400" dirty="0" err="1"/>
                        <a:t>pitalization</a:t>
                      </a:r>
                      <a:r>
                        <a:rPr lang="de-AT" sz="2400" dirty="0"/>
                        <a:t> </a:t>
                      </a:r>
                      <a:r>
                        <a:rPr lang="de-AT" sz="2400" dirty="0" err="1"/>
                        <a:t>of</a:t>
                      </a:r>
                      <a:r>
                        <a:rPr lang="de-AT" sz="2400" dirty="0"/>
                        <a:t> </a:t>
                      </a:r>
                      <a:r>
                        <a:rPr lang="de-AT" sz="2400" dirty="0" err="1"/>
                        <a:t>analysis</a:t>
                      </a:r>
                      <a:r>
                        <a:rPr lang="de-AT" sz="2400" dirty="0"/>
                        <a:t>/</a:t>
                      </a:r>
                      <a:r>
                        <a:rPr lang="de-AT" sz="2400" dirty="0" err="1"/>
                        <a:t>inventories</a:t>
                      </a:r>
                      <a:r>
                        <a:rPr lang="de-AT" sz="2400" dirty="0"/>
                        <a:t> </a:t>
                      </a:r>
                      <a:r>
                        <a:rPr lang="de-AT" sz="2400" dirty="0" err="1"/>
                        <a:t>look</a:t>
                      </a:r>
                      <a:r>
                        <a:rPr lang="de-AT" sz="2400" dirty="0"/>
                        <a:t> like?</a:t>
                      </a:r>
                    </a:p>
                  </a:txBody>
                  <a:tcPr marL="91445" marR="91445"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2400" dirty="0" err="1"/>
                        <a:t>What</a:t>
                      </a:r>
                      <a:r>
                        <a:rPr lang="de-AT" sz="2400" dirty="0"/>
                        <a:t> </a:t>
                      </a:r>
                      <a:r>
                        <a:rPr lang="de-AT" sz="2400" dirty="0" err="1"/>
                        <a:t>could</a:t>
                      </a:r>
                      <a:r>
                        <a:rPr lang="de-AT" sz="2400" dirty="0"/>
                        <a:t> </a:t>
                      </a:r>
                      <a:r>
                        <a:rPr lang="de-AT" sz="2400" dirty="0" err="1"/>
                        <a:t>be</a:t>
                      </a:r>
                      <a:r>
                        <a:rPr lang="de-AT" sz="2400" dirty="0"/>
                        <a:t> </a:t>
                      </a:r>
                      <a:r>
                        <a:rPr lang="de-AT" sz="2400" dirty="0" err="1"/>
                        <a:t>pathways</a:t>
                      </a:r>
                      <a:r>
                        <a:rPr lang="de-AT" sz="2400" dirty="0"/>
                        <a:t> </a:t>
                      </a:r>
                      <a:r>
                        <a:rPr lang="de-AT" sz="2400" dirty="0" err="1"/>
                        <a:t>to</a:t>
                      </a:r>
                      <a:r>
                        <a:rPr lang="de-AT" sz="2400" dirty="0"/>
                        <a:t> </a:t>
                      </a:r>
                      <a:r>
                        <a:rPr lang="de-AT" sz="2400" dirty="0" err="1"/>
                        <a:t>strengthen</a:t>
                      </a:r>
                      <a:r>
                        <a:rPr lang="de-AT" sz="2400" dirty="0"/>
                        <a:t> </a:t>
                      </a:r>
                      <a:r>
                        <a:rPr lang="de-AT" sz="2400" dirty="0" err="1"/>
                        <a:t>local</a:t>
                      </a:r>
                      <a:r>
                        <a:rPr lang="de-AT" sz="2400" dirty="0"/>
                        <a:t> </a:t>
                      </a:r>
                      <a:r>
                        <a:rPr lang="de-AT" sz="2400" dirty="0" err="1"/>
                        <a:t>approaches</a:t>
                      </a:r>
                      <a:r>
                        <a:rPr lang="de-AT" sz="2400" dirty="0"/>
                        <a:t> in Europe?</a:t>
                      </a:r>
                    </a:p>
                  </a:txBody>
                  <a:tcPr marL="91445" marR="91445" marT="45710" marB="45710" anchor="ctr"/>
                </a:tc>
                <a:extLst>
                  <a:ext uri="{0D108BD9-81ED-4DB2-BD59-A6C34878D82A}">
                    <a16:rowId xmlns:a16="http://schemas.microsoft.com/office/drawing/2014/main" xmlns="" val="3249281354"/>
                  </a:ext>
                </a:extLst>
              </a:tr>
              <a:tr h="1953809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What </a:t>
                      </a:r>
                      <a:r>
                        <a:rPr lang="en-US" sz="2400" dirty="0" err="1"/>
                        <a:t>are„earth</a:t>
                      </a:r>
                      <a:r>
                        <a:rPr lang="en-US" sz="2400" dirty="0"/>
                        <a:t>-fitting“ lifestyles </a:t>
                      </a:r>
                      <a:br>
                        <a:rPr lang="en-US" sz="2400" dirty="0"/>
                      </a:br>
                      <a:r>
                        <a:rPr lang="en-US" sz="2400" dirty="0"/>
                        <a:t>in the 21st century?</a:t>
                      </a:r>
                    </a:p>
                  </a:txBody>
                  <a:tcPr marL="91445" marR="91445" marT="45710" marB="45710" anchor="ctr"/>
                </a:tc>
                <a:tc hMerge="1">
                  <a:txBody>
                    <a:bodyPr/>
                    <a:lstStyle/>
                    <a:p>
                      <a:endParaRPr lang="de-A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639873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2615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>
          <a:xfrm>
            <a:off x="1403648" y="591344"/>
            <a:ext cx="5689600" cy="633412"/>
          </a:xfrm>
        </p:spPr>
        <p:txBody>
          <a:bodyPr>
            <a:normAutofit fontScale="90000"/>
          </a:bodyPr>
          <a:lstStyle/>
          <a:p>
            <a:r>
              <a:rPr lang="de-AT" altLang="de-DE" dirty="0" err="1"/>
              <a:t>Questions</a:t>
            </a:r>
            <a:r>
              <a:rPr lang="de-AT" altLang="de-DE" dirty="0"/>
              <a:t> - </a:t>
            </a:r>
            <a:r>
              <a:rPr lang="de-AT" altLang="de-DE" dirty="0" err="1"/>
              <a:t>What</a:t>
            </a:r>
            <a:r>
              <a:rPr lang="de-AT" altLang="de-DE" dirty="0"/>
              <a:t> </a:t>
            </a:r>
            <a:r>
              <a:rPr lang="de-AT" altLang="de-DE" dirty="0" err="1"/>
              <a:t>are</a:t>
            </a:r>
            <a:r>
              <a:rPr lang="de-AT" altLang="de-DE" dirty="0"/>
              <a:t> </a:t>
            </a:r>
            <a:r>
              <a:rPr lang="de-AT" altLang="de-DE" dirty="0" err="1"/>
              <a:t>your</a:t>
            </a:r>
            <a:r>
              <a:rPr lang="de-AT" altLang="de-DE" dirty="0"/>
              <a:t> </a:t>
            </a:r>
            <a:r>
              <a:rPr lang="de-AT" altLang="de-DE" dirty="0" err="1"/>
              <a:t>questions</a:t>
            </a:r>
            <a:r>
              <a:rPr lang="de-AT" altLang="de-DE" dirty="0"/>
              <a:t>?</a:t>
            </a:r>
          </a:p>
        </p:txBody>
      </p:sp>
      <p:pic>
        <p:nvPicPr>
          <p:cNvPr id="20483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68413"/>
            <a:ext cx="7272338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386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Overview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session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s-ES" dirty="0"/>
              <a:t>15:30 </a:t>
            </a:r>
            <a:r>
              <a:rPr lang="es-ES" dirty="0" err="1"/>
              <a:t>Welcome</a:t>
            </a:r>
            <a:r>
              <a:rPr lang="es-ES" dirty="0"/>
              <a:t> (</a:t>
            </a:r>
            <a:r>
              <a:rPr lang="es-ES" dirty="0" err="1"/>
              <a:t>Adina</a:t>
            </a:r>
            <a:r>
              <a:rPr lang="es-ES" dirty="0"/>
              <a:t> </a:t>
            </a:r>
            <a:r>
              <a:rPr lang="es-ES" dirty="0" err="1"/>
              <a:t>Dumitru</a:t>
            </a:r>
            <a:r>
              <a:rPr lang="es-ES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es-ES" dirty="0"/>
          </a:p>
          <a:p>
            <a:pPr>
              <a:buFont typeface="Arial" panose="020B0604020202020204" pitchFamily="34" charset="0"/>
              <a:buChar char="•"/>
            </a:pPr>
            <a:r>
              <a:rPr lang="es-ES" dirty="0"/>
              <a:t>15:35 A </a:t>
            </a:r>
            <a:r>
              <a:rPr lang="es-ES" dirty="0" err="1"/>
              <a:t>few</a:t>
            </a:r>
            <a:r>
              <a:rPr lang="es-ES" dirty="0"/>
              <a:t> GLAMURS </a:t>
            </a:r>
            <a:r>
              <a:rPr lang="es-ES" dirty="0" err="1"/>
              <a:t>results</a:t>
            </a:r>
            <a:r>
              <a:rPr lang="es-ES" dirty="0"/>
              <a:t> (Tony Craig)</a:t>
            </a:r>
          </a:p>
          <a:p>
            <a:pPr>
              <a:buFont typeface="Arial" panose="020B0604020202020204" pitchFamily="34" charset="0"/>
              <a:buChar char="•"/>
            </a:pPr>
            <a:endParaRPr lang="es-ES" dirty="0"/>
          </a:p>
          <a:p>
            <a:pPr>
              <a:buFont typeface="Arial" panose="020B0604020202020204" pitchFamily="34" charset="0"/>
              <a:buChar char="•"/>
            </a:pPr>
            <a:r>
              <a:rPr lang="es-ES" dirty="0"/>
              <a:t>15:45 </a:t>
            </a:r>
            <a:r>
              <a:rPr lang="es-ES" dirty="0" err="1"/>
              <a:t>Intervention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Mr. Klaus </a:t>
            </a:r>
            <a:r>
              <a:rPr lang="es-ES" dirty="0" err="1"/>
              <a:t>Diendorfer</a:t>
            </a:r>
            <a:r>
              <a:rPr lang="es-ES" dirty="0"/>
              <a:t> (</a:t>
            </a:r>
            <a:r>
              <a:rPr lang="es-ES" dirty="0" err="1"/>
              <a:t>Danube-Bohemian</a:t>
            </a:r>
            <a:r>
              <a:rPr lang="es-ES" dirty="0"/>
              <a:t> </a:t>
            </a:r>
            <a:r>
              <a:rPr lang="es-ES" dirty="0" err="1"/>
              <a:t>Forest</a:t>
            </a:r>
            <a:r>
              <a:rPr lang="es-ES" dirty="0"/>
              <a:t>, Austria)</a:t>
            </a:r>
          </a:p>
          <a:p>
            <a:pPr>
              <a:buFont typeface="Arial" panose="020B0604020202020204" pitchFamily="34" charset="0"/>
              <a:buChar char="•"/>
            </a:pPr>
            <a:endParaRPr lang="es-ES" dirty="0"/>
          </a:p>
          <a:p>
            <a:pPr>
              <a:buFont typeface="Arial" panose="020B0604020202020204" pitchFamily="34" charset="0"/>
              <a:buChar char="•"/>
            </a:pPr>
            <a:r>
              <a:rPr lang="es-ES" dirty="0"/>
              <a:t>15:55 </a:t>
            </a:r>
            <a:r>
              <a:rPr lang="es-ES" dirty="0" err="1"/>
              <a:t>Discussion</a:t>
            </a:r>
            <a:endParaRPr lang="es-ES" dirty="0"/>
          </a:p>
          <a:p>
            <a:pPr>
              <a:buFont typeface="Arial" panose="020B0604020202020204" pitchFamily="34" charset="0"/>
              <a:buChar char="•"/>
            </a:pPr>
            <a:endParaRPr lang="es-ES" dirty="0"/>
          </a:p>
          <a:p>
            <a:pPr>
              <a:buFont typeface="Arial" panose="020B0604020202020204" pitchFamily="34" charset="0"/>
              <a:buChar char="•"/>
            </a:pPr>
            <a:r>
              <a:rPr lang="es-ES" dirty="0"/>
              <a:t>16:20 </a:t>
            </a:r>
            <a:r>
              <a:rPr lang="es-ES" dirty="0" err="1"/>
              <a:t>Closure</a:t>
            </a:r>
            <a:endParaRPr lang="es-ES" dirty="0"/>
          </a:p>
          <a:p>
            <a:pPr marL="0" indent="0"/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www.glamurs.eu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4FDB-E18D-364B-8AC3-7E7265D3AB6A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90121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62200" y="2286000"/>
            <a:ext cx="6248400" cy="2387219"/>
          </a:xfrm>
        </p:spPr>
        <p:txBody>
          <a:bodyPr>
            <a:noAutofit/>
          </a:bodyPr>
          <a:lstStyle/>
          <a:p>
            <a:r>
              <a:rPr lang="en-GB" sz="3300" dirty="0"/>
              <a:t>Transforming work: </a:t>
            </a:r>
            <a:r>
              <a:rPr lang="en-GB" sz="2800" i="1" dirty="0"/>
              <a:t>Discussion</a:t>
            </a:r>
            <a:r>
              <a:rPr lang="en-GB" sz="3300" i="1" dirty="0"/>
              <a:t/>
            </a:r>
            <a:br>
              <a:rPr lang="en-GB" sz="3300" i="1" dirty="0"/>
            </a:br>
            <a:r>
              <a:rPr lang="en-GB" sz="3300" dirty="0"/>
              <a:t/>
            </a:r>
            <a:br>
              <a:rPr lang="en-GB" sz="3300" dirty="0"/>
            </a:br>
            <a:r>
              <a:rPr lang="en-GB" sz="1800" dirty="0">
                <a:solidFill>
                  <a:srgbClr val="72A824"/>
                </a:solidFill>
              </a:rPr>
              <a:t>Facilitator: Adina </a:t>
            </a:r>
            <a:r>
              <a:rPr lang="en-GB" sz="1800" dirty="0" err="1">
                <a:solidFill>
                  <a:srgbClr val="72A824"/>
                </a:solidFill>
              </a:rPr>
              <a:t>Dumitru</a:t>
            </a:r>
            <a:r>
              <a:rPr lang="en-GB" sz="1800" dirty="0">
                <a:solidFill>
                  <a:srgbClr val="72A824"/>
                </a:solidFill>
              </a:rPr>
              <a:t>, University of A </a:t>
            </a:r>
            <a:r>
              <a:rPr lang="en-GB" sz="1800" dirty="0" err="1">
                <a:solidFill>
                  <a:srgbClr val="72A824"/>
                </a:solidFill>
              </a:rPr>
              <a:t>Coruña</a:t>
            </a:r>
            <a:r>
              <a:rPr lang="en-GB" sz="1800" dirty="0">
                <a:solidFill>
                  <a:srgbClr val="72A824"/>
                </a:solidFill>
              </a:rPr>
              <a:t/>
            </a:r>
            <a:br>
              <a:rPr lang="en-GB" sz="1800" dirty="0">
                <a:solidFill>
                  <a:srgbClr val="72A824"/>
                </a:solidFill>
              </a:rPr>
            </a:br>
            <a:r>
              <a:rPr lang="en-GB" sz="1800" dirty="0">
                <a:solidFill>
                  <a:srgbClr val="72A824"/>
                </a:solidFill>
              </a:rPr>
              <a:t/>
            </a:r>
            <a:br>
              <a:rPr lang="en-GB" sz="1800" dirty="0">
                <a:solidFill>
                  <a:srgbClr val="72A824"/>
                </a:solidFill>
              </a:rPr>
            </a:br>
            <a:r>
              <a:rPr lang="en-GB" sz="1800" dirty="0">
                <a:solidFill>
                  <a:srgbClr val="72A824"/>
                </a:solidFill>
              </a:rPr>
              <a:t>Harvester: Ellen </a:t>
            </a:r>
            <a:r>
              <a:rPr lang="en-GB" sz="1800" dirty="0" err="1">
                <a:solidFill>
                  <a:srgbClr val="72A824"/>
                </a:solidFill>
              </a:rPr>
              <a:t>Matthies</a:t>
            </a:r>
            <a:r>
              <a:rPr lang="en-GB" sz="1800" dirty="0">
                <a:solidFill>
                  <a:srgbClr val="72A824"/>
                </a:solidFill>
              </a:rPr>
              <a:t>, University of Magdeburg</a:t>
            </a:r>
            <a:endParaRPr lang="de-DE" sz="2800" dirty="0">
              <a:solidFill>
                <a:srgbClr val="72A824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0" y="0"/>
            <a:ext cx="3810000" cy="1752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pic>
        <p:nvPicPr>
          <p:cNvPr id="6" name="Bild 5" descr="WEB_Logo_Glamurs_rz-zw-rgb-_V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2400"/>
            <a:ext cx="4648200" cy="1951189"/>
          </a:xfrm>
          <a:prstGeom prst="rect">
            <a:avLst/>
          </a:prstGeom>
        </p:spPr>
      </p:pic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www.glamurs.eu</a:t>
            </a:r>
          </a:p>
        </p:txBody>
      </p:sp>
      <p:pic>
        <p:nvPicPr>
          <p:cNvPr id="9" name="Bild 8" descr="3_Logoleiste_V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4673219"/>
            <a:ext cx="5044440" cy="2048256"/>
          </a:xfrm>
          <a:prstGeom prst="rect">
            <a:avLst/>
          </a:prstGeom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4FDB-E18D-364B-8AC3-7E7265D3AB6A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886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Discussion</a:t>
            </a:r>
            <a:r>
              <a:rPr lang="es-ES" dirty="0"/>
              <a:t> </a:t>
            </a:r>
            <a:r>
              <a:rPr lang="es-ES" dirty="0" err="1"/>
              <a:t>questions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333333"/>
                </a:solidFill>
                <a:latin typeface="Myriad Pro"/>
              </a:rPr>
              <a:t>What is particularly </a:t>
            </a:r>
            <a:r>
              <a:rPr lang="en-US" i="1" dirty="0">
                <a:solidFill>
                  <a:srgbClr val="871B28"/>
                </a:solidFill>
                <a:latin typeface="Myriad Pro"/>
              </a:rPr>
              <a:t>interesting and useful</a:t>
            </a:r>
            <a:r>
              <a:rPr lang="en-US" dirty="0">
                <a:solidFill>
                  <a:srgbClr val="333333"/>
                </a:solidFill>
                <a:latin typeface="Myriad Pro"/>
              </a:rPr>
              <a:t> from both the results of the GLAMURS project and the Austrian sustainable initiative on how </a:t>
            </a:r>
            <a:r>
              <a:rPr lang="en-US" i="1" dirty="0">
                <a:solidFill>
                  <a:srgbClr val="871B28"/>
                </a:solidFill>
                <a:latin typeface="Myriad Pro"/>
              </a:rPr>
              <a:t>work and leisure should be transformed </a:t>
            </a:r>
            <a:r>
              <a:rPr lang="en-US" dirty="0">
                <a:solidFill>
                  <a:srgbClr val="333333"/>
                </a:solidFill>
                <a:latin typeface="Myriad Pro"/>
              </a:rPr>
              <a:t>to achieve transition to sustainable lifestyles?</a:t>
            </a:r>
          </a:p>
          <a:p>
            <a:endParaRPr lang="en-US" dirty="0">
              <a:solidFill>
                <a:srgbClr val="333333"/>
              </a:solidFill>
              <a:latin typeface="Myriad Pro"/>
            </a:endParaRPr>
          </a:p>
          <a:p>
            <a:r>
              <a:rPr lang="en-US" dirty="0">
                <a:solidFill>
                  <a:srgbClr val="333333"/>
                </a:solidFill>
                <a:latin typeface="Myriad Pro"/>
              </a:rPr>
              <a:t>What transformations </a:t>
            </a:r>
            <a:r>
              <a:rPr lang="en-US" i="1" dirty="0">
                <a:solidFill>
                  <a:srgbClr val="871B28"/>
                </a:solidFill>
                <a:latin typeface="Myriad Pro"/>
              </a:rPr>
              <a:t>could further be explored/experimented with</a:t>
            </a:r>
            <a:r>
              <a:rPr lang="en-US" dirty="0">
                <a:solidFill>
                  <a:srgbClr val="333333"/>
                </a:solidFill>
                <a:latin typeface="Myriad Pro"/>
              </a:rPr>
              <a:t>? How could they be supported? </a:t>
            </a:r>
          </a:p>
          <a:p>
            <a:endParaRPr lang="en-US" dirty="0">
              <a:solidFill>
                <a:srgbClr val="333333"/>
              </a:solidFill>
              <a:latin typeface="Myriad Pro"/>
            </a:endParaRPr>
          </a:p>
          <a:p>
            <a:r>
              <a:rPr lang="en-US" dirty="0">
                <a:solidFill>
                  <a:srgbClr val="333333"/>
                </a:solidFill>
                <a:latin typeface="Myriad Pro"/>
              </a:rPr>
              <a:t>What should the </a:t>
            </a:r>
            <a:r>
              <a:rPr lang="en-US" i="1" dirty="0">
                <a:solidFill>
                  <a:srgbClr val="871B28"/>
                </a:solidFill>
                <a:latin typeface="Myriad Pro"/>
              </a:rPr>
              <a:t>role of different stakeholders be </a:t>
            </a:r>
            <a:r>
              <a:rPr lang="en-US" dirty="0">
                <a:solidFill>
                  <a:srgbClr val="333333"/>
                </a:solidFill>
                <a:latin typeface="Myriad Pro"/>
              </a:rPr>
              <a:t>(governments, initiatives, researchers, businesses etc. (name at least one important role for each) in this process?</a:t>
            </a:r>
          </a:p>
          <a:p>
            <a:endParaRPr lang="en-US" dirty="0">
              <a:solidFill>
                <a:srgbClr val="333333"/>
              </a:solidFill>
              <a:latin typeface="Myriad Pro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www.glamurs.eu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4FDB-E18D-364B-8AC3-7E7265D3AB6A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3118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62200" y="2286000"/>
            <a:ext cx="6248400" cy="2387219"/>
          </a:xfrm>
        </p:spPr>
        <p:txBody>
          <a:bodyPr>
            <a:noAutofit/>
          </a:bodyPr>
          <a:lstStyle/>
          <a:p>
            <a:r>
              <a:rPr lang="en-GB" sz="2800" dirty="0"/>
              <a:t>Transforming work: </a:t>
            </a:r>
            <a:r>
              <a:rPr lang="en-GB" sz="2800" i="1" dirty="0"/>
              <a:t>Harvesting</a:t>
            </a:r>
            <a:r>
              <a:rPr lang="en-GB" sz="3300" i="1" dirty="0"/>
              <a:t/>
            </a:r>
            <a:br>
              <a:rPr lang="en-GB" sz="3300" i="1" dirty="0"/>
            </a:br>
            <a:r>
              <a:rPr lang="en-GB" sz="3300" dirty="0"/>
              <a:t/>
            </a:r>
            <a:br>
              <a:rPr lang="en-GB" sz="3300" dirty="0"/>
            </a:br>
            <a:r>
              <a:rPr lang="en-GB" sz="1800" dirty="0">
                <a:solidFill>
                  <a:srgbClr val="72A824"/>
                </a:solidFill>
              </a:rPr>
              <a:t>Facilitator: Adina </a:t>
            </a:r>
            <a:r>
              <a:rPr lang="en-GB" sz="1800" dirty="0" err="1">
                <a:solidFill>
                  <a:srgbClr val="72A824"/>
                </a:solidFill>
              </a:rPr>
              <a:t>Dumitru</a:t>
            </a:r>
            <a:r>
              <a:rPr lang="en-GB" sz="1800" dirty="0">
                <a:solidFill>
                  <a:srgbClr val="72A824"/>
                </a:solidFill>
              </a:rPr>
              <a:t>, University of A </a:t>
            </a:r>
            <a:r>
              <a:rPr lang="en-GB" sz="1800" dirty="0" err="1">
                <a:solidFill>
                  <a:srgbClr val="72A824"/>
                </a:solidFill>
              </a:rPr>
              <a:t>Coruña</a:t>
            </a:r>
            <a:r>
              <a:rPr lang="en-GB" sz="1800" dirty="0">
                <a:solidFill>
                  <a:srgbClr val="72A824"/>
                </a:solidFill>
              </a:rPr>
              <a:t/>
            </a:r>
            <a:br>
              <a:rPr lang="en-GB" sz="1800" dirty="0">
                <a:solidFill>
                  <a:srgbClr val="72A824"/>
                </a:solidFill>
              </a:rPr>
            </a:br>
            <a:r>
              <a:rPr lang="en-GB" sz="1800" dirty="0">
                <a:solidFill>
                  <a:srgbClr val="72A824"/>
                </a:solidFill>
              </a:rPr>
              <a:t/>
            </a:r>
            <a:br>
              <a:rPr lang="en-GB" sz="1800" dirty="0">
                <a:solidFill>
                  <a:srgbClr val="72A824"/>
                </a:solidFill>
              </a:rPr>
            </a:br>
            <a:r>
              <a:rPr lang="en-GB" sz="1800" dirty="0">
                <a:solidFill>
                  <a:srgbClr val="72A824"/>
                </a:solidFill>
              </a:rPr>
              <a:t>Harvester: Ellen </a:t>
            </a:r>
            <a:r>
              <a:rPr lang="en-GB" sz="1800" dirty="0" err="1">
                <a:solidFill>
                  <a:srgbClr val="72A824"/>
                </a:solidFill>
              </a:rPr>
              <a:t>Matthies</a:t>
            </a:r>
            <a:r>
              <a:rPr lang="en-GB" sz="1800" dirty="0">
                <a:solidFill>
                  <a:srgbClr val="72A824"/>
                </a:solidFill>
              </a:rPr>
              <a:t>, University of Magdeburg</a:t>
            </a:r>
            <a:endParaRPr lang="de-DE" sz="2800" dirty="0">
              <a:solidFill>
                <a:srgbClr val="72A824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0" y="0"/>
            <a:ext cx="3810000" cy="1752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pic>
        <p:nvPicPr>
          <p:cNvPr id="6" name="Bild 5" descr="WEB_Logo_Glamurs_rz-zw-rgb-_V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2400"/>
            <a:ext cx="4648200" cy="1951189"/>
          </a:xfrm>
          <a:prstGeom prst="rect">
            <a:avLst/>
          </a:prstGeom>
        </p:spPr>
      </p:pic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www.glamurs.eu</a:t>
            </a:r>
          </a:p>
        </p:txBody>
      </p:sp>
      <p:pic>
        <p:nvPicPr>
          <p:cNvPr id="9" name="Bild 8" descr="3_Logoleiste_V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4673219"/>
            <a:ext cx="5044440" cy="2048256"/>
          </a:xfrm>
          <a:prstGeom prst="rect">
            <a:avLst/>
          </a:prstGeom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4FDB-E18D-364B-8AC3-7E7265D3AB6A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332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62200" y="2286000"/>
            <a:ext cx="6248400" cy="2387219"/>
          </a:xfrm>
        </p:spPr>
        <p:txBody>
          <a:bodyPr>
            <a:noAutofit/>
          </a:bodyPr>
          <a:lstStyle/>
          <a:p>
            <a:r>
              <a:rPr lang="en-GB" sz="3300" dirty="0"/>
              <a:t>Transforming work: work life balance, mobility and housing</a:t>
            </a:r>
            <a:br>
              <a:rPr lang="en-GB" sz="3300" dirty="0"/>
            </a:br>
            <a:r>
              <a:rPr lang="en-GB" sz="3300" dirty="0"/>
              <a:t/>
            </a:r>
            <a:br>
              <a:rPr lang="en-GB" sz="3300" dirty="0"/>
            </a:br>
            <a:r>
              <a:rPr lang="en-GB" sz="2400" dirty="0">
                <a:solidFill>
                  <a:srgbClr val="72A824"/>
                </a:solidFill>
              </a:rPr>
              <a:t>Presenter: Tony Craig, The James Hutton Institute</a:t>
            </a:r>
            <a:endParaRPr lang="de-DE" sz="3300" dirty="0">
              <a:solidFill>
                <a:srgbClr val="72A824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0" y="0"/>
            <a:ext cx="3810000" cy="1752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 5" descr="WEB_Logo_Glamurs_rz-zw-rgb-_V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2400"/>
            <a:ext cx="4648200" cy="1951189"/>
          </a:xfrm>
          <a:prstGeom prst="rect">
            <a:avLst/>
          </a:prstGeom>
        </p:spPr>
      </p:pic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www.glamurs.eu</a:t>
            </a:r>
          </a:p>
        </p:txBody>
      </p:sp>
      <p:pic>
        <p:nvPicPr>
          <p:cNvPr id="9" name="Bild 8" descr="3_Logoleiste_V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4673219"/>
            <a:ext cx="5044440" cy="2048256"/>
          </a:xfrm>
          <a:prstGeom prst="rect">
            <a:avLst/>
          </a:prstGeom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4FDB-E18D-364B-8AC3-7E7265D3AB6A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7743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Work-life balance and time-pressure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www.glamurs.eu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4FDB-E18D-364B-8AC3-7E7265D3AB6A}" type="slidenum">
              <a:rPr lang="de-DE" smtClean="0"/>
              <a:pPr/>
              <a:t>4</a:t>
            </a:fld>
            <a:endParaRPr lang="de-DE"/>
          </a:p>
        </p:txBody>
      </p:sp>
      <p:pic>
        <p:nvPicPr>
          <p:cNvPr id="6" name="Picture 2" descr="Royalty Free Generic Man Ic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4" t="13167" r="39962" b="12414"/>
          <a:stretch/>
        </p:blipFill>
        <p:spPr bwMode="auto">
          <a:xfrm>
            <a:off x="500011" y="5190569"/>
            <a:ext cx="544997" cy="142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6"/>
          <p:cNvSpPr/>
          <p:nvPr/>
        </p:nvSpPr>
        <p:spPr>
          <a:xfrm>
            <a:off x="772509" y="2132857"/>
            <a:ext cx="5527683" cy="3898518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Sleep 8 hours/night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Exercise for an hour/day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Cook healthy meals and eat them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Spend time with family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Write that paper….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Prepare </a:t>
            </a:r>
            <a:r>
              <a:rPr lang="en-GB" sz="1600" dirty="0" err="1"/>
              <a:t>powerpoint</a:t>
            </a:r>
            <a:r>
              <a:rPr lang="en-GB" sz="1600" dirty="0"/>
              <a:t> presentation…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Reply to 100 emails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Write report by deadline….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Etc</a:t>
            </a:r>
            <a:r>
              <a:rPr lang="en-GB" sz="1600" dirty="0"/>
              <a:t>…</a:t>
            </a:r>
          </a:p>
        </p:txBody>
      </p:sp>
      <p:sp>
        <p:nvSpPr>
          <p:cNvPr id="10" name="Cloud 9"/>
          <p:cNvSpPr/>
          <p:nvPr/>
        </p:nvSpPr>
        <p:spPr>
          <a:xfrm>
            <a:off x="5868144" y="4221088"/>
            <a:ext cx="2659995" cy="1599170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i="1" dirty="0"/>
              <a:t>So much to do…</a:t>
            </a:r>
          </a:p>
          <a:p>
            <a:r>
              <a:rPr lang="en-GB" sz="1600" i="1" dirty="0"/>
              <a:t>So little time….</a:t>
            </a:r>
          </a:p>
        </p:txBody>
      </p:sp>
    </p:spTree>
    <p:extLst>
      <p:ext uri="{BB962C8B-B14F-4D97-AF65-F5344CB8AC3E}">
        <p14:creationId xmlns:p14="http://schemas.microsoft.com/office/powerpoint/2010/main" val="1236243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Temporal autonomy and flexible working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516089"/>
            <a:ext cx="7162800" cy="452755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….The capacity to choose how to spend one’s time </a:t>
            </a:r>
          </a:p>
          <a:p>
            <a:pPr marL="0" indent="0"/>
            <a:r>
              <a:rPr lang="en-GB" dirty="0"/>
              <a:t>			(a sub-category of general autonomy)</a:t>
            </a:r>
          </a:p>
          <a:p>
            <a:pPr marL="108000" indent="0"/>
            <a:endParaRPr lang="en-GB" i="1" dirty="0"/>
          </a:p>
          <a:p>
            <a:pPr marL="108000" indent="0"/>
            <a:endParaRPr lang="en-GB" i="1" dirty="0"/>
          </a:p>
          <a:p>
            <a:pPr marL="108000" indent="0"/>
            <a:r>
              <a:rPr lang="en-GB" i="1" dirty="0"/>
              <a:t>“If your concern is with maximizing people’s temporal autonomy, then one of the most important things policy-makers must do is to ensure work-time flexibility” </a:t>
            </a:r>
          </a:p>
          <a:p>
            <a:pPr marL="108000" indent="0" algn="r"/>
            <a:r>
              <a:rPr lang="en-GB" dirty="0"/>
              <a:t>(</a:t>
            </a:r>
            <a:r>
              <a:rPr lang="en-GB" dirty="0" err="1"/>
              <a:t>Goodin</a:t>
            </a:r>
            <a:r>
              <a:rPr lang="en-GB" dirty="0"/>
              <a:t> et al., 2008, p. 267)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www.glamurs.eu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4FDB-E18D-364B-8AC3-7E7265D3AB6A}" type="slidenum">
              <a:rPr lang="de-DE" smtClean="0"/>
              <a:pPr/>
              <a:t>5</a:t>
            </a:fld>
            <a:endParaRPr lang="de-DE"/>
          </a:p>
        </p:txBody>
      </p:sp>
      <p:pic>
        <p:nvPicPr>
          <p:cNvPr id="6" name="Picture 2" descr="Royalty Free Generic Man Ic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4" t="13167" r="39962" b="12414"/>
          <a:stretch/>
        </p:blipFill>
        <p:spPr bwMode="auto">
          <a:xfrm>
            <a:off x="5389511" y="4982603"/>
            <a:ext cx="544997" cy="142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6"/>
          <p:cNvSpPr/>
          <p:nvPr/>
        </p:nvSpPr>
        <p:spPr>
          <a:xfrm>
            <a:off x="6082925" y="4982603"/>
            <a:ext cx="2659995" cy="1197695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i="1" dirty="0"/>
              <a:t>I want more control over </a:t>
            </a:r>
            <a:r>
              <a:rPr lang="en-GB" sz="1600" i="1" u="sng" dirty="0"/>
              <a:t>when</a:t>
            </a:r>
            <a:r>
              <a:rPr lang="en-GB" sz="1600" i="1" dirty="0"/>
              <a:t> I have to do things</a:t>
            </a:r>
          </a:p>
        </p:txBody>
      </p:sp>
      <p:sp>
        <p:nvSpPr>
          <p:cNvPr id="8" name="Rectangle 7"/>
          <p:cNvSpPr/>
          <p:nvPr/>
        </p:nvSpPr>
        <p:spPr>
          <a:xfrm>
            <a:off x="107504" y="6033184"/>
            <a:ext cx="3623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err="1"/>
              <a:t>Goodin</a:t>
            </a:r>
            <a:r>
              <a:rPr lang="en-GB" sz="1200" dirty="0"/>
              <a:t>, R. E., Rice, J. M., </a:t>
            </a:r>
            <a:r>
              <a:rPr lang="en-GB" sz="1200" dirty="0" err="1"/>
              <a:t>Parpo</a:t>
            </a:r>
            <a:r>
              <a:rPr lang="en-GB" sz="1200" dirty="0"/>
              <a:t>, A., &amp; Eriksson, L. (2008). </a:t>
            </a:r>
            <a:r>
              <a:rPr lang="en-GB" sz="1200" i="1" dirty="0"/>
              <a:t>Discretionary time : a new measure of freedom</a:t>
            </a:r>
            <a:r>
              <a:rPr lang="en-GB" sz="1200" dirty="0"/>
              <a:t>. Cambridge: Cambridge University Press.</a:t>
            </a:r>
          </a:p>
        </p:txBody>
      </p:sp>
    </p:spTree>
    <p:extLst>
      <p:ext uri="{BB962C8B-B14F-4D97-AF65-F5344CB8AC3E}">
        <p14:creationId xmlns:p14="http://schemas.microsoft.com/office/powerpoint/2010/main" val="3712023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Temporal autonomy and flexible working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454643"/>
            <a:ext cx="7162800" cy="412680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Growth in flexible work policies in organisations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Can help organisations to reduce energy footprint of building stock, and also commuting-miles.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(Theoretically) can enhance ‘temporal autonomy’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Both temporal and spatial components are important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www.glamurs.eu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4FDB-E18D-364B-8AC3-7E7265D3AB6A}" type="slidenum">
              <a:rPr lang="de-DE" smtClean="0"/>
              <a:pPr/>
              <a:t>6</a:t>
            </a:fld>
            <a:endParaRPr lang="de-DE"/>
          </a:p>
        </p:txBody>
      </p:sp>
      <p:pic>
        <p:nvPicPr>
          <p:cNvPr id="6" name="Picture 2" descr="Royalty Free Generic Man Ic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4" t="13167" r="39962" b="12414"/>
          <a:stretch/>
        </p:blipFill>
        <p:spPr bwMode="auto">
          <a:xfrm>
            <a:off x="5389511" y="4982603"/>
            <a:ext cx="544997" cy="142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6"/>
          <p:cNvSpPr/>
          <p:nvPr/>
        </p:nvSpPr>
        <p:spPr>
          <a:xfrm>
            <a:off x="6082925" y="4982603"/>
            <a:ext cx="2659995" cy="1197695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i="1" dirty="0"/>
              <a:t>I want more control over </a:t>
            </a:r>
            <a:r>
              <a:rPr lang="en-GB" sz="1600" i="1" u="sng" dirty="0"/>
              <a:t>when</a:t>
            </a:r>
            <a:r>
              <a:rPr lang="en-GB" sz="1600" i="1" dirty="0"/>
              <a:t> I have to do things</a:t>
            </a:r>
          </a:p>
        </p:txBody>
      </p:sp>
    </p:spTree>
    <p:extLst>
      <p:ext uri="{BB962C8B-B14F-4D97-AF65-F5344CB8AC3E}">
        <p14:creationId xmlns:p14="http://schemas.microsoft.com/office/powerpoint/2010/main" val="818558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32134"/>
            <a:ext cx="7162800" cy="1143000"/>
          </a:xfrm>
        </p:spPr>
        <p:txBody>
          <a:bodyPr/>
          <a:lstStyle/>
          <a:p>
            <a:r>
              <a:rPr lang="en-GB" dirty="0"/>
              <a:t>Temporal autonomy and flexible working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1086197"/>
            <a:ext cx="7162800" cy="5452715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Not everyone can be flexible.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Hot-desking can be problematic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Storage of ‘stuff’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Logging into phone, etc..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Finding people….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Variable quality of office provision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Health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i="1" dirty="0"/>
              <a:t>“We carry everything with us, we are like snails…..”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Hygiene: sharing phones, keyboard, mice, etc..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Encouraging home working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Requires more energy use at home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Can encourage people to live further away from workplace.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Reduces social connection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dirty="0"/>
          </a:p>
          <a:p>
            <a:pPr lvl="1">
              <a:buFont typeface="Arial" panose="020B0604020202020204" pitchFamily="34" charset="0"/>
              <a:buChar char="•"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www.glamurs.eu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4FDB-E18D-364B-8AC3-7E7265D3AB6A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9062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32134"/>
            <a:ext cx="7162800" cy="1143000"/>
          </a:xfrm>
        </p:spPr>
        <p:txBody>
          <a:bodyPr/>
          <a:lstStyle/>
          <a:p>
            <a:r>
              <a:rPr lang="en-GB" dirty="0"/>
              <a:t>Temporal autonomy and flexible working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1196752"/>
            <a:ext cx="7162800" cy="5342160"/>
          </a:xfrm>
        </p:spPr>
        <p:txBody>
          <a:bodyPr>
            <a:normAutofit/>
          </a:bodyPr>
          <a:lstStyle/>
          <a:p>
            <a:pPr marL="0" indent="0"/>
            <a:r>
              <a:rPr lang="en-GB" u="sng" dirty="0"/>
              <a:t>Scottish case study survey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www.glamurs.eu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4FDB-E18D-364B-8AC3-7E7265D3AB6A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10" name="Picture 9"/>
          <p:cNvPicPr/>
          <p:nvPr/>
        </p:nvPicPr>
        <p:blipFill>
          <a:blip r:embed="rId3"/>
          <a:stretch>
            <a:fillRect/>
          </a:stretch>
        </p:blipFill>
        <p:spPr>
          <a:xfrm>
            <a:off x="2157240" y="1880262"/>
            <a:ext cx="6355051" cy="340098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4" y="4036787"/>
            <a:ext cx="2115836" cy="2816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580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5357" y="0"/>
            <a:ext cx="7162800" cy="1143000"/>
          </a:xfrm>
        </p:spPr>
        <p:txBody>
          <a:bodyPr/>
          <a:lstStyle/>
          <a:p>
            <a:r>
              <a:rPr lang="en-GB" dirty="0"/>
              <a:t>Different scenarios of flexibility….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1333" y="719855"/>
            <a:ext cx="7416824" cy="394727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Data on home and work locations of Aberdeen employees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Council (magenta car); Other (blue car)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Four share modes: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Work at a fixed location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Flexibility for council staff to work in any council office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Flexibility for council staff to work in other organisations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Full flexibility for cross-organisational space sharing.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Organizational structure: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Work in team?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Democratic / Hierarchical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www.glamurs.eu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4FDB-E18D-364B-8AC3-7E7265D3AB6A}" type="slidenum">
              <a:rPr lang="de-DE" smtClean="0"/>
              <a:pPr/>
              <a:t>9</a:t>
            </a:fld>
            <a:endParaRPr lang="de-DE"/>
          </a:p>
        </p:txBody>
      </p:sp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314407" y="4774316"/>
            <a:ext cx="2293489" cy="1978665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2920939" y="4776792"/>
            <a:ext cx="2313904" cy="19786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0030" y="4507947"/>
            <a:ext cx="53807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/>
              <a:t>Workplaces from Aberdeenshire Council sample (left) and Regional sample (right)</a:t>
            </a:r>
            <a:endParaRPr lang="en-GB" sz="1200" dirty="0"/>
          </a:p>
          <a:p>
            <a:endParaRPr lang="en-GB" sz="1400" dirty="0"/>
          </a:p>
        </p:txBody>
      </p:sp>
      <p:pic>
        <p:nvPicPr>
          <p:cNvPr id="11" name="Picture 2" descr="C:\Users\jg42217\Dropbox\Meeting Brussels Glamurs 2016\TiPaC_roadNetwork12 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982" y="3530569"/>
            <a:ext cx="2648897" cy="331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763261"/>
      </p:ext>
    </p:extLst>
  </p:cSld>
  <p:clrMapOvr>
    <a:masterClrMapping/>
  </p:clrMapOvr>
</p:sld>
</file>

<file path=ppt/theme/theme1.xml><?xml version="1.0" encoding="utf-8"?>
<a:theme xmlns:a="http://schemas.openxmlformats.org/drawingml/2006/main" name="GLAMUR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Glamurs_Master_5 [Schreibgeschützt]" id="{479FE583-6215-4588-AC0B-164BC61DD12D}" vid="{247F026E-A6A4-4511-904D-56F8644F5E4C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GLAMURS</Template>
  <TotalTime>0</TotalTime>
  <Words>1602</Words>
  <Application>Microsoft Office PowerPoint</Application>
  <PresentationFormat>Bildschirmpräsentation (4:3)</PresentationFormat>
  <Paragraphs>266</Paragraphs>
  <Slides>22</Slides>
  <Notes>22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3" baseType="lpstr">
      <vt:lpstr>GLAMURS</vt:lpstr>
      <vt:lpstr>Transforming work: work life balance, mobility and housing  Facilitator: Adina Dumitru (UDC) Presenter: Tony Craig, The James Hutton Institute Stakeholder: Klaus Diendorfer (Danube-Bohemian Forest, Austria) Harvester: Ellen Matthies (OVGU)</vt:lpstr>
      <vt:lpstr>Overview of the session</vt:lpstr>
      <vt:lpstr>Transforming work: work life balance, mobility and housing  Presenter: Tony Craig, The James Hutton Institute</vt:lpstr>
      <vt:lpstr>Work-life balance and time-pressure</vt:lpstr>
      <vt:lpstr>Temporal autonomy and flexible working</vt:lpstr>
      <vt:lpstr>Temporal autonomy and flexible working</vt:lpstr>
      <vt:lpstr>Temporal autonomy and flexible working</vt:lpstr>
      <vt:lpstr>Temporal autonomy and flexible working</vt:lpstr>
      <vt:lpstr>Different scenarios of flexibility….</vt:lpstr>
      <vt:lpstr>Some final questions….</vt:lpstr>
      <vt:lpstr>Transforming work: work life balance, mobility and housing  Stakeholder: Mr. Klaus Diendorfer  Danube-Bohemian Forest, LEADER Bureau</vt:lpstr>
      <vt:lpstr>PowerPoint-Präsentation</vt:lpstr>
      <vt:lpstr>2 Initiatives</vt:lpstr>
      <vt:lpstr>PowerPoint-Präsentation</vt:lpstr>
      <vt:lpstr>PowerPoint-Präsentation</vt:lpstr>
      <vt:lpstr>I missed …</vt:lpstr>
      <vt:lpstr>How to use results?</vt:lpstr>
      <vt:lpstr>My questions…</vt:lpstr>
      <vt:lpstr>Questions - What are your questions?</vt:lpstr>
      <vt:lpstr>Transforming work: Discussion  Facilitator: Adina Dumitru, University of A Coruña  Harvester: Ellen Matthies, University of Magdeburg</vt:lpstr>
      <vt:lpstr>Discussion questions</vt:lpstr>
      <vt:lpstr>Transforming work: Harvesting  Facilitator: Adina Dumitru, University of A Coruña  Harvester: Ellen Matthies, University of Magdeburg</vt:lpstr>
    </vt:vector>
  </TitlesOfParts>
  <Company>The James Hutton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Startfolie mit Titel  Jacky, and over save me, iffer thers the he wame jump</dc:title>
  <dc:creator>Gary Polhill</dc:creator>
  <cp:lastModifiedBy>Nisrin Said</cp:lastModifiedBy>
  <cp:revision>59</cp:revision>
  <cp:lastPrinted>2017-01-11T15:26:08Z</cp:lastPrinted>
  <dcterms:created xsi:type="dcterms:W3CDTF">2016-11-23T08:58:49Z</dcterms:created>
  <dcterms:modified xsi:type="dcterms:W3CDTF">2017-09-28T07:21:12Z</dcterms:modified>
</cp:coreProperties>
</file>