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733" b="-2"/>
          <a:stretch/>
        </p:blipFill>
        <p:spPr>
          <a:xfrm>
            <a:off x="0" y="0"/>
            <a:ext cx="9144000" cy="4415846"/>
          </a:xfrm>
          <a:prstGeom prst="rect">
            <a:avLst/>
          </a:prstGeom>
        </p:spPr>
      </p:pic>
      <p:pic>
        <p:nvPicPr>
          <p:cNvPr id="10" name="Bild 2" descr="vorlage-trans_bildganz.png"/>
          <p:cNvPicPr>
            <a:picLocks noChangeAspect="1"/>
          </p:cNvPicPr>
          <p:nvPr userDrawn="1"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1" b="2766"/>
          <a:stretch/>
        </p:blipFill>
        <p:spPr bwMode="auto">
          <a:xfrm>
            <a:off x="0" y="2996952"/>
            <a:ext cx="9144000" cy="3861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23850" y="4293183"/>
            <a:ext cx="8496300" cy="1224136"/>
          </a:xfrm>
        </p:spPr>
        <p:txBody>
          <a:bodyPr anchor="b">
            <a:normAutofit/>
          </a:bodyPr>
          <a:lstStyle>
            <a:lvl1pPr algn="l">
              <a:defRPr sz="3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323850" y="5661336"/>
            <a:ext cx="8496299" cy="792000"/>
          </a:xfrm>
        </p:spPr>
        <p:txBody>
          <a:bodyPr anchor="t" anchorCtr="0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AT" dirty="0"/>
          </a:p>
        </p:txBody>
      </p:sp>
      <p:pic>
        <p:nvPicPr>
          <p:cNvPr id="2051" name="Picture 3" descr="C:\Users\baumgarha\Desktop\LFI\LFI_Claim_4C_Negativ_Transparent.png"/>
          <p:cNvPicPr>
            <a:picLocks noChangeAspect="1" noChangeArrowheads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2146" y="6561251"/>
            <a:ext cx="1656184" cy="138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baumgarha\Desktop\LFI\lfi_welle_oben_mit_Schrift.png"/>
          <p:cNvPicPr>
            <a:picLocks noChangeAspect="1" noChangeArrowheads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24756" y="0"/>
            <a:ext cx="3935084" cy="1608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6122254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="" xmlns:p15="http://schemas.microsoft.com/office/powerpoint/2012/main">
        <p15:guide id="1" orient="horz" userDrawn="1">
          <p15:clr>
            <a:srgbClr val="FBAE40"/>
          </p15:clr>
        </p15:guide>
        <p15:guide id="3" orient="horz" pos="4320" userDrawn="1">
          <p15:clr>
            <a:srgbClr val="FBAE40"/>
          </p15:clr>
        </p15:guide>
        <p15:guide id="4" userDrawn="1">
          <p15:clr>
            <a:srgbClr val="FBAE40"/>
          </p15:clr>
        </p15:guide>
        <p15:guide id="5" pos="576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750" b="14639"/>
          <a:stretch/>
        </p:blipFill>
        <p:spPr>
          <a:xfrm>
            <a:off x="0" y="-1"/>
            <a:ext cx="9144000" cy="5076967"/>
          </a:xfrm>
          <a:prstGeom prst="rect">
            <a:avLst/>
          </a:prstGeom>
        </p:spPr>
      </p:pic>
      <p:pic>
        <p:nvPicPr>
          <p:cNvPr id="17" name="Bild 2" descr="vorlage-trans_bildganz.png"/>
          <p:cNvPicPr>
            <a:picLocks noChangeAspect="1"/>
          </p:cNvPicPr>
          <p:nvPr userDrawn="1"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1" b="2766"/>
          <a:stretch/>
        </p:blipFill>
        <p:spPr bwMode="auto">
          <a:xfrm>
            <a:off x="0" y="3789040"/>
            <a:ext cx="9144000" cy="3068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Titel 1"/>
          <p:cNvSpPr>
            <a:spLocks noGrp="1"/>
          </p:cNvSpPr>
          <p:nvPr>
            <p:ph type="ctrTitle"/>
          </p:nvPr>
        </p:nvSpPr>
        <p:spPr>
          <a:xfrm>
            <a:off x="323850" y="4927475"/>
            <a:ext cx="8496300" cy="589843"/>
          </a:xfrm>
        </p:spPr>
        <p:txBody>
          <a:bodyPr anchor="b">
            <a:normAutofit/>
          </a:bodyPr>
          <a:lstStyle>
            <a:lvl1pPr algn="l">
              <a:defRPr sz="3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19" name="Untertitel 2"/>
          <p:cNvSpPr>
            <a:spLocks noGrp="1"/>
          </p:cNvSpPr>
          <p:nvPr>
            <p:ph type="subTitle" idx="1"/>
          </p:nvPr>
        </p:nvSpPr>
        <p:spPr>
          <a:xfrm>
            <a:off x="323850" y="5661336"/>
            <a:ext cx="8496299" cy="792000"/>
          </a:xfrm>
        </p:spPr>
        <p:txBody>
          <a:bodyPr anchor="t" anchorCtr="0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AT" dirty="0"/>
          </a:p>
        </p:txBody>
      </p:sp>
      <p:pic>
        <p:nvPicPr>
          <p:cNvPr id="13" name="Picture 3" descr="C:\Users\baumgarha\Desktop\LFI\LFI_Claim_4C_Negativ_Transparent.png"/>
          <p:cNvPicPr>
            <a:picLocks noChangeAspect="1" noChangeArrowheads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2146" y="6561251"/>
            <a:ext cx="1656184" cy="138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C:\Users\baumgarha\Desktop\LFI\lfi_welle_oben_mit_Schrift.png"/>
          <p:cNvPicPr>
            <a:picLocks noChangeAspect="1" noChangeArrowheads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24756" y="0"/>
            <a:ext cx="3935084" cy="1608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7975950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="" xmlns:p15="http://schemas.microsoft.com/office/powerpoint/2012/main">
        <p15:guide id="1" orient="horz" userDrawn="1">
          <p15:clr>
            <a:srgbClr val="FBAE40"/>
          </p15:clr>
        </p15:guide>
        <p15:guide id="3" orient="horz" pos="4320" userDrawn="1">
          <p15:clr>
            <a:srgbClr val="FBAE40"/>
          </p15:clr>
        </p15:guide>
        <p15:guide id="4" userDrawn="1">
          <p15:clr>
            <a:srgbClr val="FBAE40"/>
          </p15:clr>
        </p15:guide>
        <p15:guide id="5" pos="576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3849" y="252000"/>
            <a:ext cx="6984000" cy="12239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4" name="Inhaltsplatzhalter 3"/>
          <p:cNvSpPr>
            <a:spLocks noGrp="1"/>
          </p:cNvSpPr>
          <p:nvPr>
            <p:ph sz="quarter" idx="10"/>
          </p:nvPr>
        </p:nvSpPr>
        <p:spPr>
          <a:xfrm>
            <a:off x="323850" y="1683392"/>
            <a:ext cx="8496300" cy="4409904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1394729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3850" y="1844675"/>
            <a:ext cx="8496300" cy="151231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23851" y="4149724"/>
            <a:ext cx="8496300" cy="1223963"/>
          </a:xfrm>
        </p:spPr>
        <p:txBody>
          <a:bodyPr anchor="b" anchorCtr="0"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624184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3849" y="252000"/>
            <a:ext cx="6984000" cy="1223962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23850" y="1700808"/>
            <a:ext cx="4171950" cy="4392487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700808"/>
            <a:ext cx="4171950" cy="4392487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05938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3849" y="252000"/>
            <a:ext cx="6984000" cy="1223962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6915765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669304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baumgarha\Desktop\LFI\lfi_welle_oben_ohne_Schrift.png"/>
          <p:cNvPicPr>
            <a:picLocks noChangeAspect="1" noChangeArrowheads="1"/>
          </p:cNvPicPr>
          <p:nvPr/>
        </p:nvPicPr>
        <p:blipFill rotWithShape="1"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3309"/>
          <a:stretch/>
        </p:blipFill>
        <p:spPr bwMode="auto">
          <a:xfrm>
            <a:off x="5972474" y="260648"/>
            <a:ext cx="3171526" cy="13407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323850" y="252000"/>
            <a:ext cx="6984454" cy="122396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de-DE" dirty="0" smtClean="0"/>
              <a:t>Titelmasterformat durch Klicken bearbeiten</a:t>
            </a:r>
            <a:endParaRPr lang="de-AT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23850" y="1673424"/>
            <a:ext cx="8496300" cy="43996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AT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3738"/>
          <a:stretch/>
        </p:blipFill>
        <p:spPr>
          <a:xfrm>
            <a:off x="0" y="6073117"/>
            <a:ext cx="9144000" cy="784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4510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rgbClr val="007A3E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444500" indent="-444500" algn="l" defTabSz="914400" rtl="0" eaLnBrk="1" latinLnBrk="0" hangingPunct="1">
        <a:lnSpc>
          <a:spcPct val="90000"/>
        </a:lnSpc>
        <a:spcBef>
          <a:spcPts val="1000"/>
        </a:spcBef>
        <a:buFontTx/>
        <a:buBlip>
          <a:blip r:embed="rId11"/>
        </a:buBlip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898525" indent="-441325" algn="l" defTabSz="914400" rtl="0" eaLnBrk="1" latinLnBrk="0" hangingPunct="1">
        <a:lnSpc>
          <a:spcPct val="90000"/>
        </a:lnSpc>
        <a:spcBef>
          <a:spcPts val="500"/>
        </a:spcBef>
        <a:buSzPct val="90000"/>
        <a:buFontTx/>
        <a:buBlip>
          <a:blip r:embed="rId11"/>
        </a:buBlip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255713" indent="-341313" algn="l" defTabSz="914400" rtl="0" eaLnBrk="1" latinLnBrk="0" hangingPunct="1">
        <a:lnSpc>
          <a:spcPct val="90000"/>
        </a:lnSpc>
        <a:spcBef>
          <a:spcPts val="500"/>
        </a:spcBef>
        <a:buSzPct val="80000"/>
        <a:buFontTx/>
        <a:buBlip>
          <a:blip r:embed="rId11"/>
        </a:buBlip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701800" indent="-330200" algn="l" defTabSz="914400" rtl="0" eaLnBrk="1" latinLnBrk="0" hangingPunct="1">
        <a:lnSpc>
          <a:spcPct val="90000"/>
        </a:lnSpc>
        <a:spcBef>
          <a:spcPts val="500"/>
        </a:spcBef>
        <a:buSzPct val="80000"/>
        <a:buFontTx/>
        <a:buBlip>
          <a:blip r:embed="rId11"/>
        </a:buBlip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154238" indent="-325438" algn="l" defTabSz="914400" rtl="0" eaLnBrk="1" latinLnBrk="0" hangingPunct="1">
        <a:lnSpc>
          <a:spcPct val="90000"/>
        </a:lnSpc>
        <a:spcBef>
          <a:spcPts val="500"/>
        </a:spcBef>
        <a:buSzPct val="80000"/>
        <a:buFontTx/>
        <a:buBlip>
          <a:blip r:embed="rId11"/>
        </a:buBlip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1.gif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Projekt </a:t>
            </a:r>
            <a:r>
              <a:rPr lang="de-DE" dirty="0" smtClean="0"/>
              <a:t>LK &amp; LFI Innovationsoffensive</a:t>
            </a:r>
            <a:endParaRPr lang="de-DE" dirty="0"/>
          </a:p>
        </p:txBody>
      </p:sp>
      <p:sp>
        <p:nvSpPr>
          <p:cNvPr id="5" name="Flussdiagramm: Magnetplattenspeicher 4"/>
          <p:cNvSpPr/>
          <p:nvPr/>
        </p:nvSpPr>
        <p:spPr>
          <a:xfrm>
            <a:off x="395536" y="1628800"/>
            <a:ext cx="648072" cy="1057826"/>
          </a:xfrm>
          <a:prstGeom prst="flowChartMagneticDisk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6" name="Pfeil nach rechts 5"/>
          <p:cNvSpPr/>
          <p:nvPr/>
        </p:nvSpPr>
        <p:spPr>
          <a:xfrm rot="666208">
            <a:off x="809811" y="2887892"/>
            <a:ext cx="720080" cy="360040"/>
          </a:xfrm>
          <a:prstGeom prst="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7" name="Legende mit Pfeil nach links und rechts 6"/>
          <p:cNvSpPr/>
          <p:nvPr/>
        </p:nvSpPr>
        <p:spPr>
          <a:xfrm>
            <a:off x="4187953" y="2364867"/>
            <a:ext cx="557214" cy="1837089"/>
          </a:xfrm>
          <a:prstGeom prst="leftRightArrowCallout">
            <a:avLst>
              <a:gd name="adj1" fmla="val 50000"/>
              <a:gd name="adj2" fmla="val 25000"/>
              <a:gd name="adj3" fmla="val 25000"/>
              <a:gd name="adj4" fmla="val 48123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9" name="Gefaltete Ecke 8"/>
          <p:cNvSpPr/>
          <p:nvPr/>
        </p:nvSpPr>
        <p:spPr>
          <a:xfrm>
            <a:off x="621351" y="4589083"/>
            <a:ext cx="786187" cy="936104"/>
          </a:xfrm>
          <a:prstGeom prst="foldedCorner">
            <a:avLst/>
          </a:prstGeom>
          <a:solidFill>
            <a:srgbClr val="92D050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30" name="&quot;Nein&quot;-Symbol 29"/>
          <p:cNvSpPr/>
          <p:nvPr/>
        </p:nvSpPr>
        <p:spPr>
          <a:xfrm>
            <a:off x="4397438" y="2611732"/>
            <a:ext cx="108999" cy="140080"/>
          </a:xfrm>
          <a:prstGeom prst="noSmok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32" name="&quot;Nein&quot;-Symbol 31"/>
          <p:cNvSpPr/>
          <p:nvPr/>
        </p:nvSpPr>
        <p:spPr>
          <a:xfrm>
            <a:off x="4397438" y="3689650"/>
            <a:ext cx="108999" cy="140080"/>
          </a:xfrm>
          <a:prstGeom prst="noSmok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33" name="&quot;Nein&quot;-Symbol 32"/>
          <p:cNvSpPr/>
          <p:nvPr/>
        </p:nvSpPr>
        <p:spPr>
          <a:xfrm>
            <a:off x="4412060" y="2988594"/>
            <a:ext cx="108999" cy="140080"/>
          </a:xfrm>
          <a:prstGeom prst="noSmok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34" name="&quot;Nein&quot;-Symbol 33"/>
          <p:cNvSpPr/>
          <p:nvPr/>
        </p:nvSpPr>
        <p:spPr>
          <a:xfrm>
            <a:off x="8100287" y="2058534"/>
            <a:ext cx="108999" cy="140080"/>
          </a:xfrm>
          <a:prstGeom prst="noSmok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40" name="Pfeil nach rechts 39"/>
          <p:cNvSpPr/>
          <p:nvPr/>
        </p:nvSpPr>
        <p:spPr>
          <a:xfrm rot="18986964">
            <a:off x="883033" y="4000210"/>
            <a:ext cx="720080" cy="360040"/>
          </a:xfrm>
          <a:prstGeom prst="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42" name="Textfeld 41"/>
          <p:cNvSpPr txBox="1"/>
          <p:nvPr/>
        </p:nvSpPr>
        <p:spPr bwMode="gray">
          <a:xfrm>
            <a:off x="467544" y="2761183"/>
            <a:ext cx="57606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algn="ctr" defTabSz="457200" fontAlgn="base">
              <a:spcBef>
                <a:spcPct val="20000"/>
              </a:spcBef>
              <a:spcAft>
                <a:spcPct val="0"/>
              </a:spcAft>
            </a:pPr>
            <a:r>
              <a:rPr lang="de-DE" sz="1400" dirty="0">
                <a:solidFill>
                  <a:srgbClr val="FFFFFF"/>
                </a:solidFill>
                <a:latin typeface="Calibri" pitchFamily="34" charset="0"/>
                <a:ea typeface="MS PGothic" pitchFamily="34" charset="-128"/>
                <a:cs typeface="Arial" charset="0"/>
              </a:rPr>
              <a:t>DB</a:t>
            </a:r>
            <a:endParaRPr lang="de-DE" sz="1400" dirty="0">
              <a:solidFill>
                <a:srgbClr val="FFFFFF"/>
              </a:solidFill>
              <a:latin typeface="Calibri" pitchFamily="34" charset="0"/>
              <a:ea typeface="MS PGothic" pitchFamily="34" charset="-128"/>
              <a:cs typeface="Arial" charset="0"/>
            </a:endParaRPr>
          </a:p>
        </p:txBody>
      </p:sp>
      <p:sp>
        <p:nvSpPr>
          <p:cNvPr id="48" name="&quot;Nein&quot;-Symbol 47"/>
          <p:cNvSpPr/>
          <p:nvPr/>
        </p:nvSpPr>
        <p:spPr>
          <a:xfrm>
            <a:off x="4412059" y="3290376"/>
            <a:ext cx="108999" cy="140080"/>
          </a:xfrm>
          <a:prstGeom prst="noSmok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45" name="Textfeld 44"/>
          <p:cNvSpPr txBox="1"/>
          <p:nvPr/>
        </p:nvSpPr>
        <p:spPr bwMode="gray">
          <a:xfrm rot="20857395">
            <a:off x="5336142" y="4412182"/>
            <a:ext cx="2654039" cy="307777"/>
          </a:xfrm>
          <a:prstGeom prst="rect">
            <a:avLst/>
          </a:prstGeom>
          <a:solidFill>
            <a:srgbClr val="FFFF00"/>
          </a:solidFill>
          <a:ln>
            <a:noFill/>
          </a:ln>
          <a:extLst/>
        </p:spPr>
        <p:txBody>
          <a:bodyPr wrap="square" rtlCol="0">
            <a:spAutoFit/>
          </a:bodyPr>
          <a:lstStyle/>
          <a:p>
            <a:pPr algn="ctr" defTabSz="457200" fontAlgn="base">
              <a:spcBef>
                <a:spcPct val="20000"/>
              </a:spcBef>
              <a:spcAft>
                <a:spcPct val="0"/>
              </a:spcAft>
            </a:pPr>
            <a:r>
              <a:rPr lang="de-DE" sz="1400" dirty="0">
                <a:solidFill>
                  <a:srgbClr val="000000"/>
                </a:solidFill>
                <a:latin typeface="Calibri" pitchFamily="34" charset="0"/>
                <a:ea typeface="MS PGothic" pitchFamily="34" charset="-128"/>
                <a:cs typeface="Arial" charset="0"/>
              </a:rPr>
              <a:t>Innovationsbegleitung</a:t>
            </a:r>
          </a:p>
        </p:txBody>
      </p:sp>
      <p:sp>
        <p:nvSpPr>
          <p:cNvPr id="51" name="Textfeld 50"/>
          <p:cNvSpPr txBox="1"/>
          <p:nvPr/>
        </p:nvSpPr>
        <p:spPr bwMode="gray">
          <a:xfrm>
            <a:off x="107504" y="5259009"/>
            <a:ext cx="2520280" cy="307777"/>
          </a:xfrm>
          <a:prstGeom prst="rect">
            <a:avLst/>
          </a:prstGeom>
          <a:solidFill>
            <a:srgbClr val="FFFF00"/>
          </a:solidFill>
          <a:ln>
            <a:noFill/>
          </a:ln>
          <a:extLst/>
        </p:spPr>
        <p:txBody>
          <a:bodyPr wrap="square" rtlCol="0">
            <a:spAutoFit/>
          </a:bodyPr>
          <a:lstStyle/>
          <a:p>
            <a:pPr algn="ctr" defTabSz="457200" fontAlgn="base">
              <a:spcBef>
                <a:spcPct val="20000"/>
              </a:spcBef>
              <a:spcAft>
                <a:spcPct val="0"/>
              </a:spcAft>
            </a:pPr>
            <a:r>
              <a:rPr lang="de-DE" sz="1400" dirty="0">
                <a:solidFill>
                  <a:srgbClr val="000000"/>
                </a:solidFill>
                <a:latin typeface="Calibri" pitchFamily="34" charset="0"/>
                <a:ea typeface="MS PGothic" pitchFamily="34" charset="-128"/>
                <a:cs typeface="Arial" charset="0"/>
              </a:rPr>
              <a:t>Engpässe / Bedarfserhebung</a:t>
            </a:r>
            <a:endParaRPr lang="de-DE" sz="1400" dirty="0">
              <a:solidFill>
                <a:srgbClr val="000000"/>
              </a:solidFill>
              <a:latin typeface="Calibri" pitchFamily="34" charset="0"/>
              <a:ea typeface="MS PGothic" pitchFamily="34" charset="-128"/>
              <a:cs typeface="Arial" charset="0"/>
            </a:endParaRPr>
          </a:p>
        </p:txBody>
      </p:sp>
      <p:sp>
        <p:nvSpPr>
          <p:cNvPr id="56" name="&quot;Nein&quot;-Symbol 55"/>
          <p:cNvSpPr/>
          <p:nvPr/>
        </p:nvSpPr>
        <p:spPr>
          <a:xfrm>
            <a:off x="5292080" y="2873765"/>
            <a:ext cx="108999" cy="140080"/>
          </a:xfrm>
          <a:prstGeom prst="noSmok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57" name="Textfeld 56"/>
          <p:cNvSpPr txBox="1"/>
          <p:nvPr/>
        </p:nvSpPr>
        <p:spPr bwMode="gray">
          <a:xfrm rot="21129041">
            <a:off x="60200" y="1966648"/>
            <a:ext cx="1975161" cy="307777"/>
          </a:xfrm>
          <a:prstGeom prst="rect">
            <a:avLst/>
          </a:prstGeom>
          <a:solidFill>
            <a:srgbClr val="FFFF00"/>
          </a:solidFill>
          <a:ln>
            <a:noFill/>
          </a:ln>
          <a:extLst/>
        </p:spPr>
        <p:txBody>
          <a:bodyPr wrap="square" rtlCol="0">
            <a:spAutoFit/>
          </a:bodyPr>
          <a:lstStyle/>
          <a:p>
            <a:pPr algn="ctr" defTabSz="457200" fontAlgn="base">
              <a:spcBef>
                <a:spcPct val="20000"/>
              </a:spcBef>
              <a:spcAft>
                <a:spcPct val="0"/>
              </a:spcAft>
            </a:pPr>
            <a:r>
              <a:rPr lang="de-DE" sz="1400" dirty="0">
                <a:solidFill>
                  <a:srgbClr val="000000"/>
                </a:solidFill>
                <a:latin typeface="Calibri" pitchFamily="34" charset="0"/>
                <a:ea typeface="MS PGothic" pitchFamily="34" charset="-128"/>
                <a:cs typeface="Arial" charset="0"/>
              </a:rPr>
              <a:t>Pilotbetriebe</a:t>
            </a:r>
            <a:endParaRPr lang="de-DE" sz="1400" dirty="0">
              <a:solidFill>
                <a:srgbClr val="000000"/>
              </a:solidFill>
              <a:latin typeface="Calibri" pitchFamily="34" charset="0"/>
              <a:ea typeface="MS PGothic" pitchFamily="34" charset="-128"/>
              <a:cs typeface="Arial" charset="0"/>
            </a:endParaRPr>
          </a:p>
        </p:txBody>
      </p:sp>
      <p:sp>
        <p:nvSpPr>
          <p:cNvPr id="58" name="&quot;Nein&quot;-Symbol 57"/>
          <p:cNvSpPr/>
          <p:nvPr/>
        </p:nvSpPr>
        <p:spPr>
          <a:xfrm>
            <a:off x="6100922" y="3326456"/>
            <a:ext cx="108999" cy="140080"/>
          </a:xfrm>
          <a:prstGeom prst="noSmok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59" name="&quot;Nein&quot;-Symbol 58"/>
          <p:cNvSpPr/>
          <p:nvPr/>
        </p:nvSpPr>
        <p:spPr>
          <a:xfrm>
            <a:off x="7253804" y="2294827"/>
            <a:ext cx="108999" cy="140080"/>
          </a:xfrm>
          <a:prstGeom prst="noSmok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60" name="&quot;Nein&quot;-Symbol 59"/>
          <p:cNvSpPr/>
          <p:nvPr/>
        </p:nvSpPr>
        <p:spPr>
          <a:xfrm>
            <a:off x="6232853" y="2342504"/>
            <a:ext cx="108999" cy="140080"/>
          </a:xfrm>
          <a:prstGeom prst="noSmok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61" name="&quot;Nein&quot;-Symbol 60"/>
          <p:cNvSpPr/>
          <p:nvPr/>
        </p:nvSpPr>
        <p:spPr>
          <a:xfrm>
            <a:off x="8004139" y="2822174"/>
            <a:ext cx="108999" cy="140080"/>
          </a:xfrm>
          <a:prstGeom prst="noSmok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63" name="Textfeld 62"/>
          <p:cNvSpPr txBox="1"/>
          <p:nvPr/>
        </p:nvSpPr>
        <p:spPr bwMode="gray">
          <a:xfrm rot="21129041">
            <a:off x="3688592" y="1879941"/>
            <a:ext cx="1589919" cy="307777"/>
          </a:xfrm>
          <a:prstGeom prst="rect">
            <a:avLst/>
          </a:prstGeom>
          <a:solidFill>
            <a:srgbClr val="FFFF00"/>
          </a:solidFill>
          <a:ln>
            <a:noFill/>
          </a:ln>
          <a:extLst/>
        </p:spPr>
        <p:txBody>
          <a:bodyPr wrap="square" rtlCol="0">
            <a:spAutoFit/>
          </a:bodyPr>
          <a:lstStyle/>
          <a:p>
            <a:pPr algn="ctr" defTabSz="457200" fontAlgn="base">
              <a:spcBef>
                <a:spcPct val="20000"/>
              </a:spcBef>
              <a:spcAft>
                <a:spcPct val="0"/>
              </a:spcAft>
            </a:pPr>
            <a:r>
              <a:rPr lang="de-DE" sz="1400" dirty="0">
                <a:solidFill>
                  <a:srgbClr val="000000"/>
                </a:solidFill>
                <a:latin typeface="Calibri" pitchFamily="34" charset="0"/>
                <a:ea typeface="MS PGothic" pitchFamily="34" charset="-128"/>
                <a:cs typeface="Arial" charset="0"/>
              </a:rPr>
              <a:t>Orientierungshilfe</a:t>
            </a:r>
            <a:endParaRPr lang="de-DE" sz="1400" dirty="0">
              <a:solidFill>
                <a:srgbClr val="000000"/>
              </a:solidFill>
              <a:latin typeface="Calibri" pitchFamily="34" charset="0"/>
              <a:ea typeface="MS PGothic" pitchFamily="34" charset="-128"/>
              <a:cs typeface="Arial" charset="0"/>
            </a:endParaRPr>
          </a:p>
        </p:txBody>
      </p:sp>
      <p:sp>
        <p:nvSpPr>
          <p:cNvPr id="44" name="Textfeld 43"/>
          <p:cNvSpPr txBox="1"/>
          <p:nvPr/>
        </p:nvSpPr>
        <p:spPr bwMode="gray">
          <a:xfrm rot="20857395">
            <a:off x="5419905" y="4713855"/>
            <a:ext cx="2690317" cy="812530"/>
          </a:xfrm>
          <a:prstGeom prst="rect">
            <a:avLst/>
          </a:prstGeom>
          <a:solidFill>
            <a:srgbClr val="FFFF66"/>
          </a:solidFill>
          <a:ln>
            <a:noFill/>
          </a:ln>
          <a:extLst/>
        </p:spPr>
        <p:txBody>
          <a:bodyPr wrap="square" rtlCol="0">
            <a:spAutoFit/>
          </a:bodyPr>
          <a:lstStyle/>
          <a:p>
            <a:pPr algn="ctr" defTabSz="457200" fontAlgn="base">
              <a:spcBef>
                <a:spcPct val="20000"/>
              </a:spcBef>
              <a:spcAft>
                <a:spcPct val="0"/>
              </a:spcAft>
            </a:pPr>
            <a:r>
              <a:rPr lang="de-AT" sz="900" dirty="0">
                <a:solidFill>
                  <a:srgbClr val="000000"/>
                </a:solidFill>
                <a:latin typeface="Calibri" pitchFamily="34" charset="0"/>
                <a:ea typeface="MS PGothic" pitchFamily="34" charset="-128"/>
              </a:rPr>
              <a:t>prozessorientierten Begleitung in der Umsetzung innovativer Ideen und Geschäftsmodelle</a:t>
            </a:r>
            <a:endParaRPr lang="de-DE" sz="900" dirty="0">
              <a:solidFill>
                <a:srgbClr val="000000"/>
              </a:solidFill>
              <a:latin typeface="Calibri" pitchFamily="34" charset="0"/>
              <a:ea typeface="MS PGothic" pitchFamily="34" charset="-128"/>
              <a:cs typeface="Arial" charset="0"/>
            </a:endParaRPr>
          </a:p>
          <a:p>
            <a:pPr algn="ctr" defTabSz="457200" fontAlgn="base">
              <a:spcBef>
                <a:spcPct val="20000"/>
              </a:spcBef>
              <a:spcAft>
                <a:spcPct val="0"/>
              </a:spcAft>
            </a:pPr>
            <a:r>
              <a:rPr lang="de-DE" sz="900" dirty="0">
                <a:solidFill>
                  <a:srgbClr val="000000"/>
                </a:solidFill>
                <a:latin typeface="Calibri" pitchFamily="34" charset="0"/>
                <a:ea typeface="MS PGothic" pitchFamily="34" charset="-128"/>
                <a:cs typeface="Arial" charset="0"/>
              </a:rPr>
              <a:t>Coaching, Projektmanagement, Netzwerken, Koordination, Kommunikation, Kooperation,   Bildungsberatung, … </a:t>
            </a:r>
            <a:endParaRPr lang="de-DE" sz="900" dirty="0">
              <a:solidFill>
                <a:srgbClr val="000000"/>
              </a:solidFill>
              <a:latin typeface="Calibri" pitchFamily="34" charset="0"/>
              <a:ea typeface="MS PGothic" pitchFamily="34" charset="-128"/>
              <a:cs typeface="Arial" charset="0"/>
            </a:endParaRPr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9546" y="2392355"/>
            <a:ext cx="2088231" cy="1472638"/>
          </a:xfrm>
          <a:prstGeom prst="rect">
            <a:avLst/>
          </a:prstGeom>
        </p:spPr>
      </p:pic>
      <p:sp>
        <p:nvSpPr>
          <p:cNvPr id="41" name="Textfeld 40"/>
          <p:cNvSpPr txBox="1"/>
          <p:nvPr/>
        </p:nvSpPr>
        <p:spPr bwMode="gray">
          <a:xfrm rot="21129041">
            <a:off x="2017344" y="3832363"/>
            <a:ext cx="2111108" cy="307777"/>
          </a:xfrm>
          <a:prstGeom prst="rect">
            <a:avLst/>
          </a:prstGeom>
          <a:solidFill>
            <a:srgbClr val="FFFF00"/>
          </a:solidFill>
          <a:ln>
            <a:noFill/>
          </a:ln>
          <a:extLst/>
        </p:spPr>
        <p:txBody>
          <a:bodyPr wrap="square" rtlCol="0">
            <a:spAutoFit/>
          </a:bodyPr>
          <a:lstStyle/>
          <a:p>
            <a:pPr algn="ctr" defTabSz="457200" fontAlgn="base">
              <a:spcBef>
                <a:spcPct val="20000"/>
              </a:spcBef>
              <a:spcAft>
                <a:spcPct val="0"/>
              </a:spcAft>
            </a:pPr>
            <a:r>
              <a:rPr lang="de-DE" sz="1400" dirty="0">
                <a:solidFill>
                  <a:srgbClr val="000000"/>
                </a:solidFill>
                <a:latin typeface="Calibri" pitchFamily="34" charset="0"/>
                <a:ea typeface="MS PGothic" pitchFamily="34" charset="-128"/>
                <a:cs typeface="Arial" charset="0"/>
              </a:rPr>
              <a:t>Ideenwerkstatt</a:t>
            </a:r>
            <a:endParaRPr lang="de-DE" sz="1400" dirty="0">
              <a:solidFill>
                <a:srgbClr val="000000"/>
              </a:solidFill>
              <a:latin typeface="Calibri" pitchFamily="34" charset="0"/>
              <a:ea typeface="MS PGothic" pitchFamily="34" charset="-128"/>
              <a:cs typeface="Arial" charset="0"/>
            </a:endParaRPr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7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1412776"/>
            <a:ext cx="1584176" cy="1188132"/>
          </a:xfrm>
          <a:prstGeom prst="rect">
            <a:avLst/>
          </a:prstGeom>
        </p:spPr>
      </p:pic>
      <p:sp>
        <p:nvSpPr>
          <p:cNvPr id="29" name="Freihandform 28"/>
          <p:cNvSpPr/>
          <p:nvPr/>
        </p:nvSpPr>
        <p:spPr>
          <a:xfrm>
            <a:off x="4521059" y="2160235"/>
            <a:ext cx="3592079" cy="1529415"/>
          </a:xfrm>
          <a:custGeom>
            <a:avLst/>
            <a:gdLst>
              <a:gd name="connsiteX0" fmla="*/ 0 w 3147600"/>
              <a:gd name="connsiteY0" fmla="*/ 863985 h 1050554"/>
              <a:gd name="connsiteX1" fmla="*/ 213064 w 3147600"/>
              <a:gd name="connsiteY1" fmla="*/ 455612 h 1050554"/>
              <a:gd name="connsiteX2" fmla="*/ 781235 w 3147600"/>
              <a:gd name="connsiteY2" fmla="*/ 1050416 h 1050554"/>
              <a:gd name="connsiteX3" fmla="*/ 1171852 w 3147600"/>
              <a:gd name="connsiteY3" fmla="*/ 393468 h 1050554"/>
              <a:gd name="connsiteX4" fmla="*/ 1642369 w 3147600"/>
              <a:gd name="connsiteY4" fmla="*/ 757453 h 1050554"/>
              <a:gd name="connsiteX5" fmla="*/ 2006353 w 3147600"/>
              <a:gd name="connsiteY5" fmla="*/ 91628 h 1050554"/>
              <a:gd name="connsiteX6" fmla="*/ 2556769 w 3147600"/>
              <a:gd name="connsiteY6" fmla="*/ 668676 h 1050554"/>
              <a:gd name="connsiteX7" fmla="*/ 3098307 w 3147600"/>
              <a:gd name="connsiteY7" fmla="*/ 56117 h 1050554"/>
              <a:gd name="connsiteX8" fmla="*/ 3089429 w 3147600"/>
              <a:gd name="connsiteY8" fmla="*/ 64995 h 10505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47600" h="1050554">
                <a:moveTo>
                  <a:pt x="0" y="863985"/>
                </a:moveTo>
                <a:cubicBezTo>
                  <a:pt x="41429" y="644262"/>
                  <a:pt x="82858" y="424540"/>
                  <a:pt x="213064" y="455612"/>
                </a:cubicBezTo>
                <a:cubicBezTo>
                  <a:pt x="343270" y="486684"/>
                  <a:pt x="621437" y="1060773"/>
                  <a:pt x="781235" y="1050416"/>
                </a:cubicBezTo>
                <a:cubicBezTo>
                  <a:pt x="941033" y="1040059"/>
                  <a:pt x="1028330" y="442295"/>
                  <a:pt x="1171852" y="393468"/>
                </a:cubicBezTo>
                <a:cubicBezTo>
                  <a:pt x="1315374" y="344641"/>
                  <a:pt x="1503286" y="807760"/>
                  <a:pt x="1642369" y="757453"/>
                </a:cubicBezTo>
                <a:cubicBezTo>
                  <a:pt x="1781452" y="707146"/>
                  <a:pt x="1853953" y="106424"/>
                  <a:pt x="2006353" y="91628"/>
                </a:cubicBezTo>
                <a:cubicBezTo>
                  <a:pt x="2158753" y="76832"/>
                  <a:pt x="2374777" y="674594"/>
                  <a:pt x="2556769" y="668676"/>
                </a:cubicBezTo>
                <a:cubicBezTo>
                  <a:pt x="2738761" y="662758"/>
                  <a:pt x="3009530" y="156730"/>
                  <a:pt x="3098307" y="56117"/>
                </a:cubicBezTo>
                <a:cubicBezTo>
                  <a:pt x="3187084" y="-44496"/>
                  <a:pt x="3138256" y="10249"/>
                  <a:pt x="3089429" y="64995"/>
                </a:cubicBezTo>
              </a:path>
            </a:pathLst>
          </a:cu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43" name="&quot;Nein&quot;-Symbol 42"/>
          <p:cNvSpPr/>
          <p:nvPr/>
        </p:nvSpPr>
        <p:spPr>
          <a:xfrm>
            <a:off x="8045787" y="2090195"/>
            <a:ext cx="108999" cy="140080"/>
          </a:xfrm>
          <a:prstGeom prst="noSmok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31" name="Textfeld 30"/>
          <p:cNvSpPr txBox="1"/>
          <p:nvPr/>
        </p:nvSpPr>
        <p:spPr bwMode="gray">
          <a:xfrm rot="21118115">
            <a:off x="2099270" y="4080419"/>
            <a:ext cx="2125208" cy="895630"/>
          </a:xfrm>
          <a:prstGeom prst="rect">
            <a:avLst/>
          </a:prstGeom>
          <a:solidFill>
            <a:srgbClr val="FFFF66"/>
          </a:solidFill>
          <a:ln>
            <a:noFill/>
          </a:ln>
          <a:extLst/>
        </p:spPr>
        <p:txBody>
          <a:bodyPr wrap="square" rtlCol="0">
            <a:spAutoFit/>
          </a:bodyPr>
          <a:lstStyle/>
          <a:p>
            <a:pPr algn="ctr" defTabSz="457200" fontAlgn="base">
              <a:spcBef>
                <a:spcPct val="20000"/>
              </a:spcBef>
              <a:spcAft>
                <a:spcPct val="0"/>
              </a:spcAft>
            </a:pPr>
            <a:r>
              <a:rPr lang="de-DE" sz="900" dirty="0">
                <a:solidFill>
                  <a:srgbClr val="000000"/>
                </a:solidFill>
                <a:latin typeface="Calibri" pitchFamily="34" charset="0"/>
                <a:ea typeface="MS PGothic" pitchFamily="34" charset="-128"/>
                <a:cs typeface="Arial" charset="0"/>
              </a:rPr>
              <a:t>Information &amp; Austausch</a:t>
            </a:r>
          </a:p>
          <a:p>
            <a:pPr algn="ctr" defTabSz="457200" fontAlgn="base">
              <a:spcBef>
                <a:spcPct val="20000"/>
              </a:spcBef>
              <a:spcAft>
                <a:spcPct val="0"/>
              </a:spcAft>
            </a:pPr>
            <a:r>
              <a:rPr lang="de-DE" sz="900" dirty="0">
                <a:solidFill>
                  <a:srgbClr val="000000"/>
                </a:solidFill>
                <a:latin typeface="Calibri" pitchFamily="34" charset="0"/>
                <a:ea typeface="MS PGothic" pitchFamily="34" charset="-128"/>
                <a:cs typeface="Arial" charset="0"/>
              </a:rPr>
              <a:t>Freiraum zum „Spinnen“</a:t>
            </a:r>
          </a:p>
          <a:p>
            <a:pPr algn="ctr" defTabSz="457200" fontAlgn="base">
              <a:spcBef>
                <a:spcPct val="20000"/>
              </a:spcBef>
              <a:spcAft>
                <a:spcPct val="0"/>
              </a:spcAft>
            </a:pPr>
            <a:r>
              <a:rPr lang="de-DE" sz="900" dirty="0">
                <a:solidFill>
                  <a:srgbClr val="000000"/>
                </a:solidFill>
                <a:latin typeface="Calibri" pitchFamily="34" charset="0"/>
                <a:ea typeface="MS PGothic" pitchFamily="34" charset="-128"/>
                <a:cs typeface="Arial" charset="0"/>
              </a:rPr>
              <a:t>Identifikation von und mit Ideen</a:t>
            </a:r>
          </a:p>
          <a:p>
            <a:pPr algn="ctr" defTabSz="457200" fontAlgn="base">
              <a:spcBef>
                <a:spcPct val="20000"/>
              </a:spcBef>
              <a:spcAft>
                <a:spcPct val="0"/>
              </a:spcAft>
            </a:pPr>
            <a:r>
              <a:rPr lang="de-DE" sz="900" dirty="0">
                <a:solidFill>
                  <a:srgbClr val="000000"/>
                </a:solidFill>
                <a:latin typeface="Calibri" pitchFamily="34" charset="0"/>
                <a:ea typeface="MS PGothic" pitchFamily="34" charset="-128"/>
                <a:cs typeface="Arial" charset="0"/>
              </a:rPr>
              <a:t>Trainerausbildung</a:t>
            </a:r>
          </a:p>
          <a:p>
            <a:pPr algn="ctr" defTabSz="457200" fontAlgn="base">
              <a:spcBef>
                <a:spcPct val="20000"/>
              </a:spcBef>
              <a:spcAft>
                <a:spcPct val="0"/>
              </a:spcAft>
            </a:pPr>
            <a:r>
              <a:rPr lang="de-DE" sz="900" dirty="0">
                <a:solidFill>
                  <a:srgbClr val="000000"/>
                </a:solidFill>
                <a:latin typeface="Calibri" pitchFamily="34" charset="0"/>
                <a:ea typeface="MS PGothic" pitchFamily="34" charset="-128"/>
                <a:cs typeface="Arial" charset="0"/>
              </a:rPr>
              <a:t>Pilotprojekt</a:t>
            </a:r>
          </a:p>
        </p:txBody>
      </p:sp>
      <p:cxnSp>
        <p:nvCxnSpPr>
          <p:cNvPr id="35" name="Gekrümmte Verbindung 34"/>
          <p:cNvCxnSpPr/>
          <p:nvPr/>
        </p:nvCxnSpPr>
        <p:spPr>
          <a:xfrm flipV="1">
            <a:off x="4817175" y="3445667"/>
            <a:ext cx="3067193" cy="775421"/>
          </a:xfrm>
          <a:prstGeom prst="curvedConnector3">
            <a:avLst/>
          </a:prstGeom>
          <a:ln w="889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feld 35"/>
          <p:cNvSpPr txBox="1"/>
          <p:nvPr/>
        </p:nvSpPr>
        <p:spPr bwMode="gray">
          <a:xfrm rot="21118115">
            <a:off x="97430" y="2266093"/>
            <a:ext cx="2020079" cy="230832"/>
          </a:xfrm>
          <a:prstGeom prst="rect">
            <a:avLst/>
          </a:prstGeom>
          <a:solidFill>
            <a:srgbClr val="FFFF66"/>
          </a:solidFill>
          <a:ln>
            <a:noFill/>
          </a:ln>
          <a:extLst/>
        </p:spPr>
        <p:txBody>
          <a:bodyPr wrap="square" rtlCol="0">
            <a:spAutoFit/>
          </a:bodyPr>
          <a:lstStyle/>
          <a:p>
            <a:pPr algn="ctr" defTabSz="457200" fontAlgn="base">
              <a:spcBef>
                <a:spcPct val="20000"/>
              </a:spcBef>
              <a:spcAft>
                <a:spcPct val="0"/>
              </a:spcAft>
            </a:pPr>
            <a:r>
              <a:rPr lang="de-DE" sz="900" dirty="0">
                <a:solidFill>
                  <a:srgbClr val="000000"/>
                </a:solidFill>
                <a:latin typeface="Calibri" pitchFamily="34" charset="0"/>
                <a:ea typeface="MS PGothic" pitchFamily="34" charset="-128"/>
                <a:cs typeface="Arial" charset="0"/>
              </a:rPr>
              <a:t>Funktionierende Praxisbeispiele</a:t>
            </a:r>
          </a:p>
        </p:txBody>
      </p:sp>
      <p:sp>
        <p:nvSpPr>
          <p:cNvPr id="38" name="Textfeld 37"/>
          <p:cNvSpPr txBox="1"/>
          <p:nvPr/>
        </p:nvSpPr>
        <p:spPr bwMode="gray">
          <a:xfrm>
            <a:off x="107504" y="5548202"/>
            <a:ext cx="2520280" cy="230832"/>
          </a:xfrm>
          <a:prstGeom prst="rect">
            <a:avLst/>
          </a:prstGeom>
          <a:solidFill>
            <a:srgbClr val="FFFF66"/>
          </a:solidFill>
          <a:ln>
            <a:noFill/>
          </a:ln>
          <a:extLst/>
        </p:spPr>
        <p:txBody>
          <a:bodyPr wrap="square" rtlCol="0">
            <a:spAutoFit/>
          </a:bodyPr>
          <a:lstStyle/>
          <a:p>
            <a:pPr algn="ctr" defTabSz="457200" fontAlgn="base">
              <a:spcBef>
                <a:spcPct val="20000"/>
              </a:spcBef>
              <a:spcAft>
                <a:spcPct val="0"/>
              </a:spcAft>
            </a:pPr>
            <a:r>
              <a:rPr lang="de-DE" sz="900" dirty="0">
                <a:solidFill>
                  <a:srgbClr val="000000"/>
                </a:solidFill>
                <a:latin typeface="Calibri" pitchFamily="34" charset="0"/>
                <a:ea typeface="MS PGothic" pitchFamily="34" charset="-128"/>
                <a:cs typeface="Arial" charset="0"/>
              </a:rPr>
              <a:t>Regional und nach Wirtschaftsbereichen</a:t>
            </a:r>
          </a:p>
        </p:txBody>
      </p:sp>
      <p:sp>
        <p:nvSpPr>
          <p:cNvPr id="37" name="Textfeld 36"/>
          <p:cNvSpPr txBox="1"/>
          <p:nvPr/>
        </p:nvSpPr>
        <p:spPr bwMode="gray">
          <a:xfrm>
            <a:off x="598856" y="6227247"/>
            <a:ext cx="7992888" cy="397032"/>
          </a:xfrm>
          <a:prstGeom prst="rect">
            <a:avLst/>
          </a:prstGeom>
          <a:solidFill>
            <a:srgbClr val="FFFF66"/>
          </a:solidFill>
          <a:ln>
            <a:noFill/>
          </a:ln>
          <a:extLst/>
        </p:spPr>
        <p:txBody>
          <a:bodyPr wrap="square" rtlCol="0">
            <a:spAutoFit/>
          </a:bodyPr>
          <a:lstStyle/>
          <a:p>
            <a:pPr algn="ctr" defTabSz="457200" fontAlgn="base">
              <a:spcBef>
                <a:spcPct val="20000"/>
              </a:spcBef>
              <a:spcAft>
                <a:spcPct val="0"/>
              </a:spcAft>
            </a:pPr>
            <a:r>
              <a:rPr lang="de-AT" sz="900" dirty="0">
                <a:solidFill>
                  <a:srgbClr val="000000"/>
                </a:solidFill>
                <a:latin typeface="Calibri" pitchFamily="34" charset="0"/>
                <a:ea typeface="MS PGothic" pitchFamily="34" charset="-128"/>
              </a:rPr>
              <a:t>Sensibilisierung für das Thema, Ownership und Offenheit gegenüber Innovationstätigkeiten </a:t>
            </a:r>
          </a:p>
          <a:p>
            <a:pPr algn="ctr" defTabSz="457200" fontAlgn="base">
              <a:spcBef>
                <a:spcPct val="20000"/>
              </a:spcBef>
              <a:spcAft>
                <a:spcPct val="0"/>
              </a:spcAft>
            </a:pPr>
            <a:r>
              <a:rPr lang="de-AT" sz="900" dirty="0">
                <a:solidFill>
                  <a:srgbClr val="000000"/>
                </a:solidFill>
                <a:latin typeface="Calibri" pitchFamily="34" charset="0"/>
                <a:ea typeface="MS PGothic" pitchFamily="34" charset="-128"/>
              </a:rPr>
              <a:t> z.B. Workshops, Informationsveranstaltungen</a:t>
            </a:r>
            <a:r>
              <a:rPr lang="de-AT" sz="900" dirty="0">
                <a:solidFill>
                  <a:srgbClr val="000000"/>
                </a:solidFill>
                <a:latin typeface="Calibri" pitchFamily="34" charset="0"/>
                <a:ea typeface="MS PGothic" pitchFamily="34" charset="-128"/>
              </a:rPr>
              <a:t>,</a:t>
            </a:r>
            <a:r>
              <a:rPr lang="de-AT" sz="900" dirty="0">
                <a:solidFill>
                  <a:srgbClr val="000000"/>
                </a:solidFill>
                <a:latin typeface="Calibri" pitchFamily="34" charset="0"/>
                <a:ea typeface="MS PGothic" pitchFamily="34" charset="-128"/>
              </a:rPr>
              <a:t> Webinare, Exkursionen für Multiplikatoren</a:t>
            </a:r>
          </a:p>
        </p:txBody>
      </p:sp>
      <p:sp>
        <p:nvSpPr>
          <p:cNvPr id="39" name="Textfeld 38"/>
          <p:cNvSpPr txBox="1"/>
          <p:nvPr/>
        </p:nvSpPr>
        <p:spPr bwMode="gray">
          <a:xfrm>
            <a:off x="611560" y="5952184"/>
            <a:ext cx="7988634" cy="307777"/>
          </a:xfrm>
          <a:prstGeom prst="rect">
            <a:avLst/>
          </a:prstGeom>
          <a:solidFill>
            <a:srgbClr val="FFFF00"/>
          </a:solidFill>
          <a:ln>
            <a:noFill/>
          </a:ln>
          <a:extLst/>
        </p:spPr>
        <p:txBody>
          <a:bodyPr wrap="square" rtlCol="0">
            <a:spAutoFit/>
          </a:bodyPr>
          <a:lstStyle/>
          <a:p>
            <a:pPr algn="ctr" defTabSz="457200" fontAlgn="base">
              <a:spcBef>
                <a:spcPct val="20000"/>
              </a:spcBef>
              <a:spcAft>
                <a:spcPct val="0"/>
              </a:spcAft>
            </a:pPr>
            <a:r>
              <a:rPr lang="de-DE" sz="1400" dirty="0">
                <a:solidFill>
                  <a:srgbClr val="000000"/>
                </a:solidFill>
                <a:latin typeface="Calibri" pitchFamily="34" charset="0"/>
                <a:ea typeface="MS PGothic" pitchFamily="34" charset="-128"/>
                <a:cs typeface="Arial" charset="0"/>
              </a:rPr>
              <a:t>Interne Innovationskultur</a:t>
            </a:r>
          </a:p>
        </p:txBody>
      </p:sp>
      <p:pic>
        <p:nvPicPr>
          <p:cNvPr id="1026" name="Picture 2" descr="http://www.octane.in/wp-content/uploads/2010/10/IdeaBulb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1196" y="5259009"/>
            <a:ext cx="878733" cy="824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9205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FI-Standard">
  <a:themeElements>
    <a:clrScheme name="LFI-Standard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007A3E"/>
      </a:accent1>
      <a:accent2>
        <a:srgbClr val="83A71C"/>
      </a:accent2>
      <a:accent3>
        <a:srgbClr val="A01F04"/>
      </a:accent3>
      <a:accent4>
        <a:srgbClr val="D35D20"/>
      </a:accent4>
      <a:accent5>
        <a:srgbClr val="2D6977"/>
      </a:accent5>
      <a:accent6>
        <a:srgbClr val="942355"/>
      </a:accent6>
      <a:hlink>
        <a:srgbClr val="007A3E"/>
      </a:hlink>
      <a:folHlink>
        <a:srgbClr val="007A3E"/>
      </a:folHlink>
    </a:clrScheme>
    <a:fontScheme name="LFI Vorlage Entwurf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82</Words>
  <Application>Microsoft Office PowerPoint</Application>
  <PresentationFormat>Bildschirmpräsentation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LFI-Standard</vt:lpstr>
      <vt:lpstr>Projekt LK &amp; LFI Innovationsoffensive</vt:lpstr>
    </vt:vector>
  </TitlesOfParts>
  <Company>LK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 LK &amp; LFI Innovationsoffensive</dc:title>
  <dc:creator>Administrator</dc:creator>
  <cp:lastModifiedBy>Administrator</cp:lastModifiedBy>
  <cp:revision>1</cp:revision>
  <dcterms:created xsi:type="dcterms:W3CDTF">2016-07-11T13:46:55Z</dcterms:created>
  <dcterms:modified xsi:type="dcterms:W3CDTF">2016-07-11T13:47:50Z</dcterms:modified>
</cp:coreProperties>
</file>